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7" r:id="rId41"/>
    <p:sldId id="295" r:id="rId42"/>
    <p:sldId id="296" r:id="rId43"/>
    <p:sldId id="298" r:id="rId44"/>
    <p:sldId id="299" r:id="rId45"/>
    <p:sldId id="301" r:id="rId46"/>
    <p:sldId id="300" r:id="rId47"/>
    <p:sldId id="303" r:id="rId48"/>
    <p:sldId id="304" r:id="rId49"/>
    <p:sldId id="305" r:id="rId50"/>
    <p:sldId id="306" r:id="rId51"/>
    <p:sldId id="307" r:id="rId52"/>
    <p:sldId id="308" r:id="rId53"/>
    <p:sldId id="309" r:id="rId54"/>
    <p:sldId id="310" r:id="rId55"/>
    <p:sldId id="311" r:id="rId56"/>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 name="Initial Value ODEs" id="{BA65B77F-9CC3-4460-90F9-02E1390BB392}">
          <p14:sldIdLst>
            <p14:sldId id="294"/>
            <p14:sldId id="297"/>
            <p14:sldId id="295"/>
            <p14:sldId id="296"/>
            <p14:sldId id="298"/>
            <p14:sldId id="299"/>
            <p14:sldId id="301"/>
            <p14:sldId id="300"/>
          </p14:sldIdLst>
        </p14:section>
        <p14:section name="Boundary Value ODEs" id="{D2789592-2327-4C38-847A-A157D872D83B}">
          <p14:sldIdLst>
            <p14:sldId id="303"/>
            <p14:sldId id="304"/>
            <p14:sldId id="305"/>
            <p14:sldId id="306"/>
            <p14:sldId id="307"/>
            <p14:sldId id="308"/>
            <p14:sldId id="309"/>
            <p14:sldId id="310"/>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5706" autoAdjust="0"/>
  </p:normalViewPr>
  <p:slideViewPr>
    <p:cSldViewPr snapToGrid="0">
      <p:cViewPr varScale="1">
        <p:scale>
          <a:sx n="58" d="100"/>
          <a:sy n="58" d="100"/>
        </p:scale>
        <p:origin x="228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111881CD-EB76-4586-84FF-50B2DF9287D9}"/>
    <pc:docChg chg="undo custSel modSld">
      <pc:chgData name="William Roosa" userId="b17c6545b7781650" providerId="LiveId" clId="{111881CD-EB76-4586-84FF-50B2DF9287D9}" dt="2024-11-12T20:54:35.353" v="5" actId="1076"/>
      <pc:docMkLst>
        <pc:docMk/>
      </pc:docMkLst>
      <pc:sldChg chg="modSp mod">
        <pc:chgData name="William Roosa" userId="b17c6545b7781650" providerId="LiveId" clId="{111881CD-EB76-4586-84FF-50B2DF9287D9}" dt="2024-11-12T20:54:35.353" v="5" actId="1076"/>
        <pc:sldMkLst>
          <pc:docMk/>
          <pc:sldMk cId="583597190" sldId="295"/>
        </pc:sldMkLst>
        <pc:picChg chg="mod">
          <ac:chgData name="William Roosa" userId="b17c6545b7781650" providerId="LiveId" clId="{111881CD-EB76-4586-84FF-50B2DF9287D9}" dt="2024-11-12T20:54:35.353" v="5" actId="1076"/>
          <ac:picMkLst>
            <pc:docMk/>
            <pc:sldMk cId="583597190" sldId="295"/>
            <ac:picMk id="15" creationId="{2F2AA15D-ECE5-961D-37CA-E46E230F16E3}"/>
          </ac:picMkLst>
        </pc:picChg>
      </pc:sldChg>
      <pc:sldChg chg="modSp mod">
        <pc:chgData name="William Roosa" userId="b17c6545b7781650" providerId="LiveId" clId="{111881CD-EB76-4586-84FF-50B2DF9287D9}" dt="2024-10-30T14:35:56.571" v="1" actId="1076"/>
        <pc:sldMkLst>
          <pc:docMk/>
          <pc:sldMk cId="3145439999" sldId="306"/>
        </pc:sldMkLst>
        <pc:picChg chg="mod">
          <ac:chgData name="William Roosa" userId="b17c6545b7781650" providerId="LiveId" clId="{111881CD-EB76-4586-84FF-50B2DF9287D9}" dt="2024-10-30T14:35:56.571" v="1" actId="1076"/>
          <ac:picMkLst>
            <pc:docMk/>
            <pc:sldMk cId="3145439999" sldId="306"/>
            <ac:picMk id="7" creationId="{D75A7ECD-B429-F1A6-4573-5E99A5E08D58}"/>
          </ac:picMkLst>
        </pc:picChg>
      </pc:sldChg>
      <pc:sldChg chg="modSp mod">
        <pc:chgData name="William Roosa" userId="b17c6545b7781650" providerId="LiveId" clId="{111881CD-EB76-4586-84FF-50B2DF9287D9}" dt="2024-11-10T22:35:25.261" v="3" actId="14100"/>
        <pc:sldMkLst>
          <pc:docMk/>
          <pc:sldMk cId="2425747766" sldId="308"/>
        </pc:sldMkLst>
        <pc:picChg chg="mod">
          <ac:chgData name="William Roosa" userId="b17c6545b7781650" providerId="LiveId" clId="{111881CD-EB76-4586-84FF-50B2DF9287D9}" dt="2024-11-10T22:35:25.261" v="3" actId="14100"/>
          <ac:picMkLst>
            <pc:docMk/>
            <pc:sldMk cId="2425747766" sldId="308"/>
            <ac:picMk id="3" creationId="{1593A0A7-2CE2-3C33-BDE7-9DE268340502}"/>
          </ac:picMkLst>
        </pc:picChg>
      </pc:sldChg>
      <pc:sldChg chg="modSp mod">
        <pc:chgData name="William Roosa" userId="b17c6545b7781650" providerId="LiveId" clId="{111881CD-EB76-4586-84FF-50B2DF9287D9}" dt="2024-10-30T14:45:49.777" v="2" actId="20577"/>
        <pc:sldMkLst>
          <pc:docMk/>
          <pc:sldMk cId="3270497647" sldId="311"/>
        </pc:sldMkLst>
        <pc:spChg chg="mod">
          <ac:chgData name="William Roosa" userId="b17c6545b7781650" providerId="LiveId" clId="{111881CD-EB76-4586-84FF-50B2DF9287D9}" dt="2024-10-30T14:45:49.777" v="2" actId="20577"/>
          <ac:spMkLst>
            <pc:docMk/>
            <pc:sldMk cId="3270497647" sldId="311"/>
            <ac:spMk id="17" creationId="{94AEA7FF-57EB-0228-8752-7B892ACA6B55}"/>
          </ac:spMkLst>
        </pc:spChg>
      </pc:sldChg>
    </pc:docChg>
  </pc:docChgLst>
  <pc:docChgLst>
    <pc:chgData name="William Roosa" userId="b17c6545b7781650" providerId="LiveId" clId="{3BE36E03-0C14-447D-AADA-3A1E0AD0CC05}"/>
    <pc:docChg chg="custSel addSld delSld modSld modSection">
      <pc:chgData name="William Roosa" userId="b17c6545b7781650" providerId="LiveId" clId="{3BE36E03-0C14-447D-AADA-3A1E0AD0CC05}" dt="2024-10-21T14:42:54.471" v="3662" actId="1076"/>
      <pc:docMkLst>
        <pc:docMk/>
      </pc:docMkLst>
      <pc:sldChg chg="modSp mod">
        <pc:chgData name="William Roosa" userId="b17c6545b7781650" providerId="LiveId" clId="{3BE36E03-0C14-447D-AADA-3A1E0AD0CC05}" dt="2024-09-30T14:28:01.970" v="2" actId="20577"/>
        <pc:sldMkLst>
          <pc:docMk/>
          <pc:sldMk cId="311793628" sldId="289"/>
        </pc:sldMkLst>
        <pc:spChg chg="mod">
          <ac:chgData name="William Roosa" userId="b17c6545b7781650" providerId="LiveId" clId="{3BE36E03-0C14-447D-AADA-3A1E0AD0CC05}" dt="2024-09-30T14:28:01.970" v="2" actId="20577"/>
          <ac:spMkLst>
            <pc:docMk/>
            <pc:sldMk cId="311793628" sldId="289"/>
            <ac:spMk id="14" creationId="{CC533AB7-3D9B-61A4-7BB2-A530174FBE28}"/>
          </ac:spMkLst>
        </pc:spChg>
      </pc:sldChg>
      <pc:sldChg chg="modSp mod">
        <pc:chgData name="William Roosa" userId="b17c6545b7781650" providerId="LiveId" clId="{3BE36E03-0C14-447D-AADA-3A1E0AD0CC05}" dt="2024-09-30T14:34:00.101" v="314" actId="20577"/>
        <pc:sldMkLst>
          <pc:docMk/>
          <pc:sldMk cId="2991243821" sldId="291"/>
        </pc:sldMkLst>
        <pc:spChg chg="mod">
          <ac:chgData name="William Roosa" userId="b17c6545b7781650" providerId="LiveId" clId="{3BE36E03-0C14-447D-AADA-3A1E0AD0CC05}" dt="2024-09-30T14:34:00.101" v="314" actId="20577"/>
          <ac:spMkLst>
            <pc:docMk/>
            <pc:sldMk cId="2991243821" sldId="291"/>
            <ac:spMk id="12" creationId="{81BC1094-6241-446A-D196-EDD59E47BC8B}"/>
          </ac:spMkLst>
        </pc:spChg>
      </pc:sldChg>
      <pc:sldChg chg="addSp modSp mod">
        <pc:chgData name="William Roosa" userId="b17c6545b7781650" providerId="LiveId" clId="{3BE36E03-0C14-447D-AADA-3A1E0AD0CC05}" dt="2024-10-09T14:59:02.564" v="397" actId="1076"/>
        <pc:sldMkLst>
          <pc:docMk/>
          <pc:sldMk cId="583597190" sldId="295"/>
        </pc:sldMkLst>
        <pc:spChg chg="add mod">
          <ac:chgData name="William Roosa" userId="b17c6545b7781650" providerId="LiveId" clId="{3BE36E03-0C14-447D-AADA-3A1E0AD0CC05}" dt="2024-10-09T14:59:02.564" v="397" actId="1076"/>
          <ac:spMkLst>
            <pc:docMk/>
            <pc:sldMk cId="583597190" sldId="295"/>
            <ac:spMk id="4" creationId="{7E595F73-6D96-914A-EB51-2BCD50A3A6CB}"/>
          </ac:spMkLst>
        </pc:spChg>
      </pc:sldChg>
      <pc:sldChg chg="del">
        <pc:chgData name="William Roosa" userId="b17c6545b7781650" providerId="LiveId" clId="{3BE36E03-0C14-447D-AADA-3A1E0AD0CC05}" dt="2024-10-02T20:36:02.566" v="315" actId="47"/>
        <pc:sldMkLst>
          <pc:docMk/>
          <pc:sldMk cId="2741105741" sldId="297"/>
        </pc:sldMkLst>
      </pc:sldChg>
      <pc:sldChg chg="addSp modSp mod">
        <pc:chgData name="William Roosa" userId="b17c6545b7781650" providerId="LiveId" clId="{3BE36E03-0C14-447D-AADA-3A1E0AD0CC05}" dt="2024-10-18T14:42:56.083" v="2843" actId="20577"/>
        <pc:sldMkLst>
          <pc:docMk/>
          <pc:sldMk cId="2649959101" sldId="298"/>
        </pc:sldMkLst>
        <pc:spChg chg="add mod">
          <ac:chgData name="William Roosa" userId="b17c6545b7781650" providerId="LiveId" clId="{3BE36E03-0C14-447D-AADA-3A1E0AD0CC05}" dt="2024-10-18T14:42:56.083" v="2843" actId="20577"/>
          <ac:spMkLst>
            <pc:docMk/>
            <pc:sldMk cId="2649959101" sldId="298"/>
            <ac:spMk id="4" creationId="{0FADF932-92B2-6940-025D-8505DE0616C4}"/>
          </ac:spMkLst>
        </pc:spChg>
        <pc:picChg chg="mod">
          <ac:chgData name="William Roosa" userId="b17c6545b7781650" providerId="LiveId" clId="{3BE36E03-0C14-447D-AADA-3A1E0AD0CC05}" dt="2024-10-18T14:40:10.553" v="2411" actId="1076"/>
          <ac:picMkLst>
            <pc:docMk/>
            <pc:sldMk cId="2649959101" sldId="298"/>
            <ac:picMk id="12" creationId="{E596B438-FEC8-AB18-AD38-3B576B63AD8F}"/>
          </ac:picMkLst>
        </pc:picChg>
      </pc:sldChg>
      <pc:sldChg chg="addSp modSp new mod">
        <pc:chgData name="William Roosa" userId="b17c6545b7781650" providerId="LiveId" clId="{3BE36E03-0C14-447D-AADA-3A1E0AD0CC05}" dt="2024-10-21T14:42:54.471" v="3662" actId="1076"/>
        <pc:sldMkLst>
          <pc:docMk/>
          <pc:sldMk cId="1236800522" sldId="300"/>
        </pc:sldMkLst>
        <pc:spChg chg="add mod">
          <ac:chgData name="William Roosa" userId="b17c6545b7781650" providerId="LiveId" clId="{3BE36E03-0C14-447D-AADA-3A1E0AD0CC05}" dt="2024-10-14T15:59:00.720" v="439" actId="1076"/>
          <ac:spMkLst>
            <pc:docMk/>
            <pc:sldMk cId="1236800522" sldId="300"/>
            <ac:spMk id="4" creationId="{A5F8B78D-8D7B-3868-599A-05D2A14CD11A}"/>
          </ac:spMkLst>
        </pc:spChg>
        <pc:spChg chg="add mod">
          <ac:chgData name="William Roosa" userId="b17c6545b7781650" providerId="LiveId" clId="{3BE36E03-0C14-447D-AADA-3A1E0AD0CC05}" dt="2024-10-21T14:42:36.064" v="3660" actId="20577"/>
          <ac:spMkLst>
            <pc:docMk/>
            <pc:sldMk cId="1236800522" sldId="300"/>
            <ac:spMk id="5" creationId="{18CFF676-0EAC-8EF0-E5E6-928B9C2F39B9}"/>
          </ac:spMkLst>
        </pc:spChg>
        <pc:picChg chg="add mod">
          <ac:chgData name="William Roosa" userId="b17c6545b7781650" providerId="LiveId" clId="{3BE36E03-0C14-447D-AADA-3A1E0AD0CC05}" dt="2024-10-14T15:59:03.273" v="440" actId="1076"/>
          <ac:picMkLst>
            <pc:docMk/>
            <pc:sldMk cId="1236800522" sldId="300"/>
            <ac:picMk id="3" creationId="{967EE3C2-8FCF-103C-DF30-A59C5C71D392}"/>
          </ac:picMkLst>
        </pc:picChg>
        <pc:picChg chg="add mod">
          <ac:chgData name="William Roosa" userId="b17c6545b7781650" providerId="LiveId" clId="{3BE36E03-0C14-447D-AADA-3A1E0AD0CC05}" dt="2024-10-21T14:42:54.471" v="3662" actId="1076"/>
          <ac:picMkLst>
            <pc:docMk/>
            <pc:sldMk cId="1236800522" sldId="300"/>
            <ac:picMk id="6" creationId="{27366665-A3D1-18B6-164B-84CE1AF66FF5}"/>
          </ac:picMkLst>
        </pc:picChg>
      </pc:sldChg>
      <pc:sldChg chg="addSp delSp modSp new mod">
        <pc:chgData name="William Roosa" userId="b17c6545b7781650" providerId="LiveId" clId="{3BE36E03-0C14-447D-AADA-3A1E0AD0CC05}" dt="2024-10-18T14:39:48.047" v="2408" actId="20577"/>
        <pc:sldMkLst>
          <pc:docMk/>
          <pc:sldMk cId="2186199454" sldId="301"/>
        </pc:sldMkLst>
        <pc:spChg chg="add mod">
          <ac:chgData name="William Roosa" userId="b17c6545b7781650" providerId="LiveId" clId="{3BE36E03-0C14-447D-AADA-3A1E0AD0CC05}" dt="2024-10-18T14:30:21.210" v="2338" actId="1076"/>
          <ac:spMkLst>
            <pc:docMk/>
            <pc:sldMk cId="2186199454" sldId="301"/>
            <ac:spMk id="2" creationId="{FFB6EED8-EC5C-3645-7B6D-5FB0BA13149A}"/>
          </ac:spMkLst>
        </pc:spChg>
        <pc:spChg chg="add mod">
          <ac:chgData name="William Roosa" userId="b17c6545b7781650" providerId="LiveId" clId="{3BE36E03-0C14-447D-AADA-3A1E0AD0CC05}" dt="2024-10-18T14:30:16.533" v="2337" actId="1076"/>
          <ac:spMkLst>
            <pc:docMk/>
            <pc:sldMk cId="2186199454" sldId="301"/>
            <ac:spMk id="3" creationId="{AE8870E4-9A24-2499-B699-6324D9ED9F14}"/>
          </ac:spMkLst>
        </pc:spChg>
        <pc:spChg chg="add mod">
          <ac:chgData name="William Roosa" userId="b17c6545b7781650" providerId="LiveId" clId="{3BE36E03-0C14-447D-AADA-3A1E0AD0CC05}" dt="2024-10-18T14:39:48.047" v="2408" actId="20577"/>
          <ac:spMkLst>
            <pc:docMk/>
            <pc:sldMk cId="2186199454" sldId="301"/>
            <ac:spMk id="4" creationId="{5D67CC49-C1D8-1583-8E1E-806725EE8854}"/>
          </ac:spMkLst>
        </pc:spChg>
        <pc:spChg chg="add mod">
          <ac:chgData name="William Roosa" userId="b17c6545b7781650" providerId="LiveId" clId="{3BE36E03-0C14-447D-AADA-3A1E0AD0CC05}" dt="2024-10-18T14:30:16.533" v="2337" actId="1076"/>
          <ac:spMkLst>
            <pc:docMk/>
            <pc:sldMk cId="2186199454" sldId="301"/>
            <ac:spMk id="6" creationId="{44A3B763-9ED1-73A2-3878-7D8576E7E701}"/>
          </ac:spMkLst>
        </pc:spChg>
        <pc:spChg chg="add mod">
          <ac:chgData name="William Roosa" userId="b17c6545b7781650" providerId="LiveId" clId="{3BE36E03-0C14-447D-AADA-3A1E0AD0CC05}" dt="2024-10-18T14:30:16.533" v="2337" actId="1076"/>
          <ac:spMkLst>
            <pc:docMk/>
            <pc:sldMk cId="2186199454" sldId="301"/>
            <ac:spMk id="9" creationId="{8BD79651-AD5A-656B-2A74-62FD0C0E737A}"/>
          </ac:spMkLst>
        </pc:spChg>
        <pc:spChg chg="add mod">
          <ac:chgData name="William Roosa" userId="b17c6545b7781650" providerId="LiveId" clId="{3BE36E03-0C14-447D-AADA-3A1E0AD0CC05}" dt="2024-10-18T14:30:16.533" v="2337" actId="1076"/>
          <ac:spMkLst>
            <pc:docMk/>
            <pc:sldMk cId="2186199454" sldId="301"/>
            <ac:spMk id="14" creationId="{E28DF6EA-973F-2806-648B-AFEF54B0F67A}"/>
          </ac:spMkLst>
        </pc:spChg>
        <pc:spChg chg="add mod">
          <ac:chgData name="William Roosa" userId="b17c6545b7781650" providerId="LiveId" clId="{3BE36E03-0C14-447D-AADA-3A1E0AD0CC05}" dt="2024-10-18T14:30:16.533" v="2337" actId="1076"/>
          <ac:spMkLst>
            <pc:docMk/>
            <pc:sldMk cId="2186199454" sldId="301"/>
            <ac:spMk id="18" creationId="{7FB68FFD-8C84-0683-4DB2-E05356427E9A}"/>
          </ac:spMkLst>
        </pc:spChg>
        <pc:spChg chg="add mod">
          <ac:chgData name="William Roosa" userId="b17c6545b7781650" providerId="LiveId" clId="{3BE36E03-0C14-447D-AADA-3A1E0AD0CC05}" dt="2024-10-18T14:30:16.533" v="2337" actId="1076"/>
          <ac:spMkLst>
            <pc:docMk/>
            <pc:sldMk cId="2186199454" sldId="301"/>
            <ac:spMk id="23" creationId="{AE017524-4F70-95F9-A9FB-5ABF46A5F93A}"/>
          </ac:spMkLst>
        </pc:spChg>
        <pc:spChg chg="add del mod">
          <ac:chgData name="William Roosa" userId="b17c6545b7781650" providerId="LiveId" clId="{3BE36E03-0C14-447D-AADA-3A1E0AD0CC05}" dt="2024-10-16T14:42:06.652" v="2279"/>
          <ac:spMkLst>
            <pc:docMk/>
            <pc:sldMk cId="2186199454" sldId="301"/>
            <ac:spMk id="24" creationId="{5E925F1E-88CD-D2CC-885F-7DD71E6BDD7D}"/>
          </ac:spMkLst>
        </pc:spChg>
        <pc:spChg chg="add mod">
          <ac:chgData name="William Roosa" userId="b17c6545b7781650" providerId="LiveId" clId="{3BE36E03-0C14-447D-AADA-3A1E0AD0CC05}" dt="2024-10-18T14:30:16.533" v="2337" actId="1076"/>
          <ac:spMkLst>
            <pc:docMk/>
            <pc:sldMk cId="2186199454" sldId="301"/>
            <ac:spMk id="25" creationId="{D6B55F02-D344-D7FC-301F-E3D1D57DD087}"/>
          </ac:spMkLst>
        </pc:spChg>
        <pc:picChg chg="add mod">
          <ac:chgData name="William Roosa" userId="b17c6545b7781650" providerId="LiveId" clId="{3BE36E03-0C14-447D-AADA-3A1E0AD0CC05}" dt="2024-10-18T14:30:16.533" v="2337" actId="1076"/>
          <ac:picMkLst>
            <pc:docMk/>
            <pc:sldMk cId="2186199454" sldId="301"/>
            <ac:picMk id="5" creationId="{290C4FB2-5D6E-25BE-307A-518A493160C6}"/>
          </ac:picMkLst>
        </pc:picChg>
        <pc:picChg chg="add mod">
          <ac:chgData name="William Roosa" userId="b17c6545b7781650" providerId="LiveId" clId="{3BE36E03-0C14-447D-AADA-3A1E0AD0CC05}" dt="2024-10-18T14:30:16.533" v="2337" actId="1076"/>
          <ac:picMkLst>
            <pc:docMk/>
            <pc:sldMk cId="2186199454" sldId="301"/>
            <ac:picMk id="8" creationId="{65A0F1EE-9B55-0C55-D95E-CAB969BAF437}"/>
          </ac:picMkLst>
        </pc:picChg>
        <pc:picChg chg="add mod">
          <ac:chgData name="William Roosa" userId="b17c6545b7781650" providerId="LiveId" clId="{3BE36E03-0C14-447D-AADA-3A1E0AD0CC05}" dt="2024-10-18T14:39:33.555" v="2357"/>
          <ac:picMkLst>
            <pc:docMk/>
            <pc:sldMk cId="2186199454" sldId="301"/>
            <ac:picMk id="10" creationId="{7175BA35-FEEA-D22D-0794-7BB75907477C}"/>
          </ac:picMkLst>
        </pc:picChg>
        <pc:picChg chg="add mod">
          <ac:chgData name="William Roosa" userId="b17c6545b7781650" providerId="LiveId" clId="{3BE36E03-0C14-447D-AADA-3A1E0AD0CC05}" dt="2024-10-18T14:30:16.533" v="2337" actId="1076"/>
          <ac:picMkLst>
            <pc:docMk/>
            <pc:sldMk cId="2186199454" sldId="301"/>
            <ac:picMk id="11" creationId="{EAB52C50-248E-35C5-68A4-CCD0E55E9C67}"/>
          </ac:picMkLst>
        </pc:picChg>
        <pc:picChg chg="add mod">
          <ac:chgData name="William Roosa" userId="b17c6545b7781650" providerId="LiveId" clId="{3BE36E03-0C14-447D-AADA-3A1E0AD0CC05}" dt="2024-10-18T14:30:16.533" v="2337" actId="1076"/>
          <ac:picMkLst>
            <pc:docMk/>
            <pc:sldMk cId="2186199454" sldId="301"/>
            <ac:picMk id="13" creationId="{985D67EA-2B08-5E2F-FF50-A6C8C605C928}"/>
          </ac:picMkLst>
        </pc:picChg>
        <pc:picChg chg="add del mod">
          <ac:chgData name="William Roosa" userId="b17c6545b7781650" providerId="LiveId" clId="{3BE36E03-0C14-447D-AADA-3A1E0AD0CC05}" dt="2024-10-16T14:37:03.742" v="2011" actId="478"/>
          <ac:picMkLst>
            <pc:docMk/>
            <pc:sldMk cId="2186199454" sldId="301"/>
            <ac:picMk id="15" creationId="{C523346F-6BC4-645E-51EC-FF7E50541683}"/>
          </ac:picMkLst>
        </pc:picChg>
        <pc:picChg chg="add mod">
          <ac:chgData name="William Roosa" userId="b17c6545b7781650" providerId="LiveId" clId="{3BE36E03-0C14-447D-AADA-3A1E0AD0CC05}" dt="2024-10-18T14:30:16.533" v="2337" actId="1076"/>
          <ac:picMkLst>
            <pc:docMk/>
            <pc:sldMk cId="2186199454" sldId="301"/>
            <ac:picMk id="17" creationId="{071EE4F1-1C67-3453-A90A-C392A06BB179}"/>
          </ac:picMkLst>
        </pc:picChg>
        <pc:picChg chg="add mod">
          <ac:chgData name="William Roosa" userId="b17c6545b7781650" providerId="LiveId" clId="{3BE36E03-0C14-447D-AADA-3A1E0AD0CC05}" dt="2024-10-18T14:30:16.533" v="2337" actId="1076"/>
          <ac:picMkLst>
            <pc:docMk/>
            <pc:sldMk cId="2186199454" sldId="301"/>
            <ac:picMk id="20" creationId="{84501795-F38C-D2E4-A80F-3C3A2C20D68F}"/>
          </ac:picMkLst>
        </pc:picChg>
        <pc:picChg chg="add mod">
          <ac:chgData name="William Roosa" userId="b17c6545b7781650" providerId="LiveId" clId="{3BE36E03-0C14-447D-AADA-3A1E0AD0CC05}" dt="2024-10-18T14:30:16.533" v="2337" actId="1076"/>
          <ac:picMkLst>
            <pc:docMk/>
            <pc:sldMk cId="2186199454" sldId="301"/>
            <ac:picMk id="22" creationId="{76A75A3E-95D6-6F5D-2391-23A769A822C5}"/>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11/12/2024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11/12/2024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11/12/2024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11/12/2024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11/12/2024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15.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18.wdp"/><Relationship Id="rId4" Type="http://schemas.openxmlformats.org/officeDocument/2006/relationships/image" Target="../media/image37.png"/><Relationship Id="rId9" Type="http://schemas.microsoft.com/office/2007/relationships/hdphoto" Target="../media/hdphoto20.wdp"/></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26.wdp"/><Relationship Id="rId3" Type="http://schemas.microsoft.com/office/2007/relationships/hdphoto" Target="../media/hdphoto21.wdp"/><Relationship Id="rId7" Type="http://schemas.microsoft.com/office/2007/relationships/hdphoto" Target="../media/hdphoto23.wdp"/><Relationship Id="rId12"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microsoft.com/office/2007/relationships/hdphoto" Target="../media/hdphoto25.wdp"/><Relationship Id="rId5" Type="http://schemas.microsoft.com/office/2007/relationships/hdphoto" Target="../media/hdphoto22.wdp"/><Relationship Id="rId15" Type="http://schemas.microsoft.com/office/2007/relationships/hdphoto" Target="../media/hdphoto27.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24.wdp"/><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29.wdp"/><Relationship Id="rId4" Type="http://schemas.openxmlformats.org/officeDocument/2006/relationships/image" Target="../media/image48.png"/><Relationship Id="rId9" Type="http://schemas.microsoft.com/office/2007/relationships/hdphoto" Target="../media/hdphoto31.wdp"/></Relationships>
</file>

<file path=ppt/slides/_rels/slide21.xml.rels><?xml version="1.0" encoding="UTF-8" standalone="yes"?>
<Relationships xmlns="http://schemas.openxmlformats.org/package/2006/relationships"><Relationship Id="rId3" Type="http://schemas.microsoft.com/office/2007/relationships/hdphoto" Target="../media/hdphoto32.wdp"/><Relationship Id="rId7" Type="http://schemas.microsoft.com/office/2007/relationships/hdphoto" Target="../media/hdphoto34.wdp"/><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microsoft.com/office/2007/relationships/hdphoto" Target="../media/hdphoto33.wdp"/><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microsoft.com/office/2007/relationships/hdphoto" Target="../media/hdphoto35.wdp"/><Relationship Id="rId7" Type="http://schemas.microsoft.com/office/2007/relationships/hdphoto" Target="../media/hdphoto37.wdp"/><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hdphoto" Target="../media/hdphoto36.wdp"/><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microsoft.com/office/2007/relationships/hdphoto" Target="../media/hdphoto38.wdp"/><Relationship Id="rId7" Type="http://schemas.microsoft.com/office/2007/relationships/hdphoto" Target="../media/hdphoto40.wdp"/><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5" Type="http://schemas.microsoft.com/office/2007/relationships/hdphoto" Target="../media/hdphoto39.wdp"/><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42.wdp"/><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hdphoto" Target="../media/hdphoto43.wdp"/><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69.png"/><Relationship Id="rId5" Type="http://schemas.openxmlformats.org/officeDocument/2006/relationships/image" Target="../media/image65.png"/><Relationship Id="rId10" Type="http://schemas.microsoft.com/office/2007/relationships/hdphoto" Target="../media/hdphoto44.wdp"/><Relationship Id="rId4" Type="http://schemas.openxmlformats.org/officeDocument/2006/relationships/customXml" Target="../ink/ink1.xml"/><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microsoft.com/office/2007/relationships/hdphoto" Target="../media/hdphoto47.wdp"/><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3.png"/><Relationship Id="rId12" Type="http://schemas.microsoft.com/office/2007/relationships/hdphoto" Target="../media/hdphoto49.wdp"/><Relationship Id="rId2" Type="http://schemas.openxmlformats.org/officeDocument/2006/relationships/image" Target="../media/image70.png"/><Relationship Id="rId1" Type="http://schemas.openxmlformats.org/officeDocument/2006/relationships/slideLayout" Target="../slideLayouts/slideLayout7.xml"/><Relationship Id="rId6" Type="http://schemas.microsoft.com/office/2007/relationships/hdphoto" Target="../media/hdphoto46.wdp"/><Relationship Id="rId11" Type="http://schemas.openxmlformats.org/officeDocument/2006/relationships/image" Target="../media/image75.png"/><Relationship Id="rId5" Type="http://schemas.openxmlformats.org/officeDocument/2006/relationships/image" Target="../media/image72.png"/><Relationship Id="rId10" Type="http://schemas.microsoft.com/office/2007/relationships/hdphoto" Target="../media/hdphoto48.wdp"/><Relationship Id="rId4" Type="http://schemas.microsoft.com/office/2007/relationships/hdphoto" Target="../media/hdphoto45.wdp"/><Relationship Id="rId9" Type="http://schemas.openxmlformats.org/officeDocument/2006/relationships/image" Target="../media/image74.png"/><Relationship Id="rId14" Type="http://schemas.microsoft.com/office/2007/relationships/hdphoto" Target="../media/hdphoto50.wdp"/></Relationships>
</file>

<file path=ppt/slides/_rels/slide28.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77.png"/><Relationship Id="rId1" Type="http://schemas.openxmlformats.org/officeDocument/2006/relationships/slideLayout" Target="../slideLayouts/slideLayout7.xml"/><Relationship Id="rId5" Type="http://schemas.microsoft.com/office/2007/relationships/hdphoto" Target="../media/hdphoto52.wdp"/><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hdphoto" Target="../media/hdphoto56.wdp"/><Relationship Id="rId3" Type="http://schemas.microsoft.com/office/2007/relationships/hdphoto" Target="../media/hdphoto54.wdp"/><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microsoft.com/office/2007/relationships/hdphoto" Target="../media/hdphoto55.wdp"/><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57.wdp"/><Relationship Id="rId7" Type="http://schemas.microsoft.com/office/2007/relationships/hdphoto" Target="../media/hdphoto59.wdp"/><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8.png"/><Relationship Id="rId5" Type="http://schemas.microsoft.com/office/2007/relationships/hdphoto" Target="../media/hdphoto58.wdp"/><Relationship Id="rId4" Type="http://schemas.openxmlformats.org/officeDocument/2006/relationships/image" Target="../media/image87.png"/><Relationship Id="rId9" Type="http://schemas.microsoft.com/office/2007/relationships/hdphoto" Target="../media/hdphoto60.wdp"/></Relationships>
</file>

<file path=ppt/slides/_rels/slide33.xml.rels><?xml version="1.0" encoding="UTF-8" standalone="yes"?>
<Relationships xmlns="http://schemas.openxmlformats.org/package/2006/relationships"><Relationship Id="rId8" Type="http://schemas.openxmlformats.org/officeDocument/2006/relationships/customXml" Target="../ink/ink5.xml"/><Relationship Id="rId13" Type="http://schemas.microsoft.com/office/2007/relationships/hdphoto" Target="../media/hdphoto62.wdp"/><Relationship Id="rId18" Type="http://schemas.openxmlformats.org/officeDocument/2006/relationships/image" Target="../media/image98.png"/><Relationship Id="rId3" Type="http://schemas.microsoft.com/office/2007/relationships/hdphoto" Target="../media/hdphoto61.wdp"/><Relationship Id="rId7" Type="http://schemas.openxmlformats.org/officeDocument/2006/relationships/image" Target="../media/image92.png"/><Relationship Id="rId12" Type="http://schemas.openxmlformats.org/officeDocument/2006/relationships/image" Target="../media/image95.png"/><Relationship Id="rId17" Type="http://schemas.microsoft.com/office/2007/relationships/hdphoto" Target="../media/hdphoto64.wdp"/><Relationship Id="rId2" Type="http://schemas.openxmlformats.org/officeDocument/2006/relationships/image" Target="../media/image90.pn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94.png"/><Relationship Id="rId5" Type="http://schemas.openxmlformats.org/officeDocument/2006/relationships/image" Target="../media/image91.png"/><Relationship Id="rId15" Type="http://schemas.microsoft.com/office/2007/relationships/hdphoto" Target="../media/hdphoto63.wdp"/><Relationship Id="rId10" Type="http://schemas.openxmlformats.org/officeDocument/2006/relationships/customXml" Target="../ink/ink6.xml"/><Relationship Id="rId19" Type="http://schemas.microsoft.com/office/2007/relationships/hdphoto" Target="../media/hdphoto65.wdp"/><Relationship Id="rId4" Type="http://schemas.openxmlformats.org/officeDocument/2006/relationships/customXml" Target="../ink/ink3.xml"/><Relationship Id="rId9" Type="http://schemas.openxmlformats.org/officeDocument/2006/relationships/image" Target="../media/image93.png"/><Relationship Id="rId1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microsoft.com/office/2007/relationships/hdphoto" Target="../media/hdphoto66.wdp"/><Relationship Id="rId7" Type="http://schemas.microsoft.com/office/2007/relationships/hdphoto" Target="../media/hdphoto67.wdp"/><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customXml" Target="../ink/ink7.xml"/></Relationships>
</file>

<file path=ppt/slides/_rels/slide35.xml.rels><?xml version="1.0" encoding="UTF-8" standalone="yes"?>
<Relationships xmlns="http://schemas.openxmlformats.org/package/2006/relationships"><Relationship Id="rId8" Type="http://schemas.openxmlformats.org/officeDocument/2006/relationships/customXml" Target="../ink/ink10.xml"/><Relationship Id="rId13" Type="http://schemas.microsoft.com/office/2007/relationships/hdphoto" Target="../media/hdphoto70.wdp"/><Relationship Id="rId3" Type="http://schemas.microsoft.com/office/2007/relationships/hdphoto" Target="../media/hdphoto68.wdp"/><Relationship Id="rId7" Type="http://schemas.openxmlformats.org/officeDocument/2006/relationships/image" Target="../media/image104.png"/><Relationship Id="rId12"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customXml" Target="../ink/ink9.xml"/><Relationship Id="rId11" Type="http://schemas.microsoft.com/office/2007/relationships/hdphoto" Target="../media/hdphoto69.wdp"/><Relationship Id="rId5" Type="http://schemas.openxmlformats.org/officeDocument/2006/relationships/image" Target="../media/image103.png"/><Relationship Id="rId10" Type="http://schemas.openxmlformats.org/officeDocument/2006/relationships/image" Target="../media/image106.png"/><Relationship Id="rId4" Type="http://schemas.openxmlformats.org/officeDocument/2006/relationships/customXml" Target="../ink/ink8.xml"/><Relationship Id="rId9" Type="http://schemas.openxmlformats.org/officeDocument/2006/relationships/image" Target="../media/image105.png"/></Relationships>
</file>

<file path=ppt/slides/_rels/slide36.xml.rels><?xml version="1.0" encoding="UTF-8" standalone="yes"?>
<Relationships xmlns="http://schemas.openxmlformats.org/package/2006/relationships"><Relationship Id="rId8" Type="http://schemas.microsoft.com/office/2007/relationships/hdphoto" Target="../media/hdphoto73.wdp"/><Relationship Id="rId3" Type="http://schemas.microsoft.com/office/2007/relationships/hdphoto" Target="../media/hdphoto71.wdp"/><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0.png"/><Relationship Id="rId5" Type="http://schemas.microsoft.com/office/2007/relationships/hdphoto" Target="../media/hdphoto72.wdp"/><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microsoft.com/office/2007/relationships/hdphoto" Target="../media/hdphoto74.wdp"/><Relationship Id="rId2" Type="http://schemas.openxmlformats.org/officeDocument/2006/relationships/image" Target="../media/image112.png"/><Relationship Id="rId1" Type="http://schemas.openxmlformats.org/officeDocument/2006/relationships/slideLayout" Target="../slideLayouts/slideLayout7.xml"/><Relationship Id="rId5" Type="http://schemas.microsoft.com/office/2007/relationships/hdphoto" Target="../media/hdphoto75.wdp"/><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8" Type="http://schemas.microsoft.com/office/2007/relationships/hdphoto" Target="../media/hdphoto78.wdp"/><Relationship Id="rId3" Type="http://schemas.microsoft.com/office/2007/relationships/hdphoto" Target="../media/hdphoto76.wdp"/><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7.xml"/><Relationship Id="rId6" Type="http://schemas.microsoft.com/office/2007/relationships/hdphoto" Target="../media/hdphoto77.wdp"/><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microsoft.com/office/2007/relationships/hdphoto" Target="../media/hdphoto79.wdp"/><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microsoft.com/office/2007/relationships/hdphoto" Target="../media/hdphoto82.wdp"/><Relationship Id="rId3" Type="http://schemas.microsoft.com/office/2007/relationships/hdphoto" Target="../media/hdphoto80.wdp"/><Relationship Id="rId7" Type="http://schemas.openxmlformats.org/officeDocument/2006/relationships/image" Target="../media/image122.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1.png"/><Relationship Id="rId5" Type="http://schemas.microsoft.com/office/2007/relationships/hdphoto" Target="../media/hdphoto81.wdp"/><Relationship Id="rId4" Type="http://schemas.openxmlformats.org/officeDocument/2006/relationships/image" Target="../media/image120.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250.png"/><Relationship Id="rId3" Type="http://schemas.microsoft.com/office/2007/relationships/hdphoto" Target="../media/hdphoto83.wdp"/><Relationship Id="rId7" Type="http://schemas.microsoft.com/office/2007/relationships/hdphoto" Target="../media/hdphoto85.wdp"/><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6.png"/><Relationship Id="rId5" Type="http://schemas.microsoft.com/office/2007/relationships/hdphoto" Target="../media/hdphoto84.wdp"/><Relationship Id="rId10" Type="http://schemas.microsoft.com/office/2007/relationships/hdphoto" Target="../media/hdphoto86.wdp"/><Relationship Id="rId4" Type="http://schemas.openxmlformats.org/officeDocument/2006/relationships/image" Target="../media/image125.png"/><Relationship Id="rId9" Type="http://schemas.openxmlformats.org/officeDocument/2006/relationships/image" Target="../media/image127.png"/></Relationships>
</file>

<file path=ppt/slides/_rels/slide42.xml.rels><?xml version="1.0" encoding="UTF-8" standalone="yes"?>
<Relationships xmlns="http://schemas.openxmlformats.org/package/2006/relationships"><Relationship Id="rId8" Type="http://schemas.openxmlformats.org/officeDocument/2006/relationships/image" Target="../media/image131.png"/><Relationship Id="rId3" Type="http://schemas.microsoft.com/office/2007/relationships/hdphoto" Target="../media/hdphoto87.wdp"/><Relationship Id="rId7" Type="http://schemas.microsoft.com/office/2007/relationships/hdphoto" Target="../media/hdphoto89.wdp"/><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0.png"/><Relationship Id="rId5" Type="http://schemas.microsoft.com/office/2007/relationships/hdphoto" Target="../media/hdphoto88.wdp"/><Relationship Id="rId4" Type="http://schemas.openxmlformats.org/officeDocument/2006/relationships/image" Target="../media/image129.png"/><Relationship Id="rId9" Type="http://schemas.microsoft.com/office/2007/relationships/hdphoto" Target="../media/hdphoto90.wdp"/></Relationships>
</file>

<file path=ppt/slides/_rels/slide43.xml.rels><?xml version="1.0" encoding="UTF-8" standalone="yes"?>
<Relationships xmlns="http://schemas.openxmlformats.org/package/2006/relationships"><Relationship Id="rId3" Type="http://schemas.microsoft.com/office/2007/relationships/hdphoto" Target="../media/hdphoto91.wdp"/><Relationship Id="rId7" Type="http://schemas.microsoft.com/office/2007/relationships/hdphoto" Target="../media/hdphoto93.wdp"/><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4.png"/><Relationship Id="rId5" Type="http://schemas.microsoft.com/office/2007/relationships/hdphoto" Target="../media/hdphoto92.wdp"/><Relationship Id="rId4" Type="http://schemas.openxmlformats.org/officeDocument/2006/relationships/image" Target="../media/image133.png"/></Relationships>
</file>

<file path=ppt/slides/_rels/slide44.xml.rels><?xml version="1.0" encoding="UTF-8" standalone="yes"?>
<Relationships xmlns="http://schemas.openxmlformats.org/package/2006/relationships"><Relationship Id="rId8" Type="http://schemas.microsoft.com/office/2007/relationships/hdphoto" Target="../media/hdphoto96.wdp"/><Relationship Id="rId3" Type="http://schemas.microsoft.com/office/2007/relationships/hdphoto" Target="../media/hdphoto94.wdp"/><Relationship Id="rId7" Type="http://schemas.openxmlformats.org/officeDocument/2006/relationships/image" Target="../media/image138.png"/><Relationship Id="rId12" Type="http://schemas.microsoft.com/office/2007/relationships/hdphoto" Target="../media/hdphoto98.wdp"/><Relationship Id="rId2" Type="http://schemas.openxmlformats.org/officeDocument/2006/relationships/image" Target="../media/image135.png"/><Relationship Id="rId1" Type="http://schemas.openxmlformats.org/officeDocument/2006/relationships/slideLayout" Target="../slideLayouts/slideLayout7.xml"/><Relationship Id="rId6" Type="http://schemas.microsoft.com/office/2007/relationships/hdphoto" Target="../media/hdphoto95.wdp"/><Relationship Id="rId11" Type="http://schemas.openxmlformats.org/officeDocument/2006/relationships/image" Target="../media/image140.png"/><Relationship Id="rId5" Type="http://schemas.openxmlformats.org/officeDocument/2006/relationships/image" Target="../media/image137.png"/><Relationship Id="rId10" Type="http://schemas.microsoft.com/office/2007/relationships/hdphoto" Target="../media/hdphoto97.wdp"/><Relationship Id="rId4" Type="http://schemas.openxmlformats.org/officeDocument/2006/relationships/image" Target="../media/image136.png"/><Relationship Id="rId9" Type="http://schemas.openxmlformats.org/officeDocument/2006/relationships/image" Target="../media/image139.png"/></Relationships>
</file>

<file path=ppt/slides/_rels/slide45.xml.rels><?xml version="1.0" encoding="UTF-8" standalone="yes"?>
<Relationships xmlns="http://schemas.openxmlformats.org/package/2006/relationships"><Relationship Id="rId8" Type="http://schemas.openxmlformats.org/officeDocument/2006/relationships/image" Target="../media/image145.png"/><Relationship Id="rId13" Type="http://schemas.microsoft.com/office/2007/relationships/hdphoto" Target="../media/hdphoto102.wdp"/><Relationship Id="rId3" Type="http://schemas.openxmlformats.org/officeDocument/2006/relationships/image" Target="../media/image142.png"/><Relationship Id="rId7" Type="http://schemas.openxmlformats.org/officeDocument/2006/relationships/image" Target="../media/image144.png"/><Relationship Id="rId12" Type="http://schemas.openxmlformats.org/officeDocument/2006/relationships/image" Target="../media/image148.png"/><Relationship Id="rId2" Type="http://schemas.openxmlformats.org/officeDocument/2006/relationships/image" Target="../media/image141.png"/><Relationship Id="rId1" Type="http://schemas.openxmlformats.org/officeDocument/2006/relationships/slideLayout" Target="../slideLayouts/slideLayout7.xml"/><Relationship Id="rId6" Type="http://schemas.microsoft.com/office/2007/relationships/hdphoto" Target="../media/hdphoto100.wdp"/><Relationship Id="rId11" Type="http://schemas.openxmlformats.org/officeDocument/2006/relationships/image" Target="../media/image147.png"/><Relationship Id="rId5" Type="http://schemas.openxmlformats.org/officeDocument/2006/relationships/image" Target="../media/image143.png"/><Relationship Id="rId10" Type="http://schemas.openxmlformats.org/officeDocument/2006/relationships/image" Target="../media/image146.png"/><Relationship Id="rId4" Type="http://schemas.microsoft.com/office/2007/relationships/hdphoto" Target="../media/hdphoto99.wdp"/><Relationship Id="rId9" Type="http://schemas.microsoft.com/office/2007/relationships/hdphoto" Target="../media/hdphoto101.wdp"/></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103.wdp"/><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microsoft.com/office/2007/relationships/hdphoto" Target="../media/hdphoto104.wdp"/><Relationship Id="rId2" Type="http://schemas.openxmlformats.org/officeDocument/2006/relationships/image" Target="../media/image152.png"/><Relationship Id="rId1" Type="http://schemas.openxmlformats.org/officeDocument/2006/relationships/slideLayout" Target="../slideLayouts/slideLayout7.xml"/><Relationship Id="rId5" Type="http://schemas.microsoft.com/office/2007/relationships/hdphoto" Target="../media/hdphoto105.wdp"/><Relationship Id="rId4" Type="http://schemas.openxmlformats.org/officeDocument/2006/relationships/image" Target="../media/image153.png"/></Relationships>
</file>

<file path=ppt/slides/_rels/slide49.xml.rels><?xml version="1.0" encoding="UTF-8" standalone="yes"?>
<Relationships xmlns="http://schemas.openxmlformats.org/package/2006/relationships"><Relationship Id="rId3" Type="http://schemas.microsoft.com/office/2007/relationships/hdphoto" Target="../media/hdphoto106.wdp"/><Relationship Id="rId7" Type="http://schemas.microsoft.com/office/2007/relationships/hdphoto" Target="../media/hdphoto108.wdp"/><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6.png"/><Relationship Id="rId5" Type="http://schemas.microsoft.com/office/2007/relationships/hdphoto" Target="../media/hdphoto107.wdp"/><Relationship Id="rId4" Type="http://schemas.openxmlformats.org/officeDocument/2006/relationships/image" Target="../media/image155.png"/></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microsoft.com/office/2007/relationships/hdphoto" Target="../media/hdphoto109.wdp"/><Relationship Id="rId7" Type="http://schemas.microsoft.com/office/2007/relationships/hdphoto" Target="../media/hdphoto111.wdp"/><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59.png"/><Relationship Id="rId5" Type="http://schemas.microsoft.com/office/2007/relationships/hdphoto" Target="../media/hdphoto110.wdp"/><Relationship Id="rId4" Type="http://schemas.openxmlformats.org/officeDocument/2006/relationships/image" Target="../media/image158.png"/></Relationships>
</file>

<file path=ppt/slides/_rels/slide51.xml.rels><?xml version="1.0" encoding="UTF-8" standalone="yes"?>
<Relationships xmlns="http://schemas.openxmlformats.org/package/2006/relationships"><Relationship Id="rId8" Type="http://schemas.openxmlformats.org/officeDocument/2006/relationships/image" Target="../media/image163.png"/><Relationship Id="rId3" Type="http://schemas.microsoft.com/office/2007/relationships/hdphoto" Target="../media/hdphoto112.wdp"/><Relationship Id="rId7" Type="http://schemas.microsoft.com/office/2007/relationships/hdphoto" Target="../media/hdphoto114.wdp"/><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2.png"/><Relationship Id="rId11" Type="http://schemas.microsoft.com/office/2007/relationships/hdphoto" Target="../media/hdphoto116.wdp"/><Relationship Id="rId5" Type="http://schemas.microsoft.com/office/2007/relationships/hdphoto" Target="../media/hdphoto113.wdp"/><Relationship Id="rId10" Type="http://schemas.openxmlformats.org/officeDocument/2006/relationships/image" Target="../media/image164.png"/><Relationship Id="rId4" Type="http://schemas.openxmlformats.org/officeDocument/2006/relationships/image" Target="../media/image161.png"/><Relationship Id="rId9" Type="http://schemas.microsoft.com/office/2007/relationships/hdphoto" Target="../media/hdphoto115.wdp"/></Relationships>
</file>

<file path=ppt/slides/_rels/slide52.xml.rels><?xml version="1.0" encoding="UTF-8" standalone="yes"?>
<Relationships xmlns="http://schemas.openxmlformats.org/package/2006/relationships"><Relationship Id="rId8" Type="http://schemas.openxmlformats.org/officeDocument/2006/relationships/image" Target="../media/image168.png"/><Relationship Id="rId3" Type="http://schemas.microsoft.com/office/2007/relationships/hdphoto" Target="../media/hdphoto117.wdp"/><Relationship Id="rId7" Type="http://schemas.microsoft.com/office/2007/relationships/hdphoto" Target="../media/hdphoto119.wdp"/><Relationship Id="rId2" Type="http://schemas.openxmlformats.org/officeDocument/2006/relationships/image" Target="../media/image165.png"/><Relationship Id="rId1" Type="http://schemas.openxmlformats.org/officeDocument/2006/relationships/slideLayout" Target="../slideLayouts/slideLayout7.xml"/><Relationship Id="rId6" Type="http://schemas.openxmlformats.org/officeDocument/2006/relationships/image" Target="../media/image167.png"/><Relationship Id="rId11" Type="http://schemas.microsoft.com/office/2007/relationships/hdphoto" Target="../media/hdphoto121.wdp"/><Relationship Id="rId5" Type="http://schemas.microsoft.com/office/2007/relationships/hdphoto" Target="../media/hdphoto118.wdp"/><Relationship Id="rId10" Type="http://schemas.openxmlformats.org/officeDocument/2006/relationships/image" Target="../media/image169.png"/><Relationship Id="rId4" Type="http://schemas.openxmlformats.org/officeDocument/2006/relationships/image" Target="../media/image166.png"/><Relationship Id="rId9" Type="http://schemas.microsoft.com/office/2007/relationships/hdphoto" Target="../media/hdphoto120.wdp"/></Relationships>
</file>

<file path=ppt/slides/_rels/slide53.xml.rels><?xml version="1.0" encoding="UTF-8" standalone="yes"?>
<Relationships xmlns="http://schemas.openxmlformats.org/package/2006/relationships"><Relationship Id="rId3" Type="http://schemas.microsoft.com/office/2007/relationships/hdphoto" Target="../media/hdphoto122.wdp"/><Relationship Id="rId7" Type="http://schemas.microsoft.com/office/2007/relationships/hdphoto" Target="../media/hdphoto124.wdp"/><Relationship Id="rId2"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172.png"/><Relationship Id="rId5" Type="http://schemas.microsoft.com/office/2007/relationships/hdphoto" Target="../media/hdphoto123.wdp"/><Relationship Id="rId4" Type="http://schemas.openxmlformats.org/officeDocument/2006/relationships/image" Target="../media/image171.png"/></Relationships>
</file>

<file path=ppt/slides/_rels/slide54.xml.rels><?xml version="1.0" encoding="UTF-8" standalone="yes"?>
<Relationships xmlns="http://schemas.openxmlformats.org/package/2006/relationships"><Relationship Id="rId3" Type="http://schemas.microsoft.com/office/2007/relationships/hdphoto" Target="../media/hdphoto125.wdp"/><Relationship Id="rId7" Type="http://schemas.microsoft.com/office/2007/relationships/hdphoto" Target="../media/hdphoto127.wdp"/><Relationship Id="rId2" Type="http://schemas.openxmlformats.org/officeDocument/2006/relationships/image" Target="../media/image173.png"/><Relationship Id="rId1" Type="http://schemas.openxmlformats.org/officeDocument/2006/relationships/slideLayout" Target="../slideLayouts/slideLayout7.xml"/><Relationship Id="rId6" Type="http://schemas.openxmlformats.org/officeDocument/2006/relationships/image" Target="../media/image175.png"/><Relationship Id="rId5" Type="http://schemas.microsoft.com/office/2007/relationships/hdphoto" Target="../media/hdphoto126.wdp"/><Relationship Id="rId4" Type="http://schemas.openxmlformats.org/officeDocument/2006/relationships/image" Target="../media/image174.png"/></Relationships>
</file>

<file path=ppt/slides/_rels/slide55.xml.rels><?xml version="1.0" encoding="UTF-8" standalone="yes"?>
<Relationships xmlns="http://schemas.openxmlformats.org/package/2006/relationships"><Relationship Id="rId3" Type="http://schemas.microsoft.com/office/2007/relationships/hdphoto" Target="../media/hdphoto128.wdp"/><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6.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4"/>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4"/>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5"/>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7"/>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8"/>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11"/>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Lst>
          </a:blip>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4"/>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6"/>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at the current guess of x</a:t>
            </a:r>
          </a:p>
          <a:p>
            <a:pPr marL="1200150" lvl="2" indent="-285750">
              <a:buFont typeface="Arial" panose="020B0604020202020204" pitchFamily="34" charset="0"/>
              <a:buChar char="•"/>
            </a:pPr>
            <a:r>
              <a:rPr lang="en-US" dirty="0"/>
              <a:t>The initial condition doesn’t matter, because for a linear system of equations, Newton’s method will always approach the answer</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5"/>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7"/>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9"/>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1"/>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40000"/>
                    </a14:imgEffect>
                  </a14:imgLayer>
                </a14:imgProps>
              </a:ext>
            </a:extLst>
          </a:blip>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5"/>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5"/>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7"/>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9"/>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6"/>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3693319"/>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use this for differentiation and integration. The answers you get from the spline function are probably more accurate than the finite differences </a:t>
            </a:r>
            <a:r>
              <a:rPr lang="en-US"/>
              <a:t>before this </a:t>
            </a:r>
            <a:r>
              <a:rPr lang="en-US" dirty="0"/>
              <a:t>and integral approximations later in </a:t>
            </a:r>
            <a:r>
              <a:rPr lang="en-US"/>
              <a:t>the chapter.</a:t>
            </a:r>
            <a:endParaRPr lang="en-US" dirty="0"/>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4"/>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0198-279C-48EE-1F7F-12AF034CEA87}"/>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7: Initial Value ODEs</a:t>
            </a:r>
          </a:p>
        </p:txBody>
      </p:sp>
      <p:sp>
        <p:nvSpPr>
          <p:cNvPr id="3" name="TextBox 2">
            <a:extLst>
              <a:ext uri="{FF2B5EF4-FFF2-40B4-BE49-F238E27FC236}">
                <a16:creationId xmlns:a16="http://schemas.microsoft.com/office/drawing/2014/main" id="{6B33F746-03F9-06D7-9CA5-9FD489F58660}"/>
              </a:ext>
            </a:extLst>
          </p:cNvPr>
          <p:cNvSpPr txBox="1"/>
          <p:nvPr/>
        </p:nvSpPr>
        <p:spPr>
          <a:xfrm>
            <a:off x="0" y="896815"/>
            <a:ext cx="8686800" cy="2862322"/>
          </a:xfrm>
          <a:prstGeom prst="rect">
            <a:avLst/>
          </a:prstGeom>
          <a:noFill/>
        </p:spPr>
        <p:txBody>
          <a:bodyPr wrap="square" rtlCol="0">
            <a:spAutoFit/>
          </a:bodyPr>
          <a:lstStyle/>
          <a:p>
            <a:r>
              <a:rPr lang="en-US" dirty="0"/>
              <a:t>The symbolic toolbox has a function to solve ODEs, but it’s unreliable</a:t>
            </a:r>
          </a:p>
          <a:p>
            <a:r>
              <a:rPr lang="en-US" dirty="0"/>
              <a:t>Two types of problems:</a:t>
            </a:r>
          </a:p>
          <a:p>
            <a:pPr marL="285750" indent="-285750">
              <a:buFont typeface="Arial" panose="020B0604020202020204" pitchFamily="34" charset="0"/>
              <a:buChar char="•"/>
            </a:pPr>
            <a:r>
              <a:rPr lang="en-US" dirty="0"/>
              <a:t>Initial value problems</a:t>
            </a:r>
          </a:p>
          <a:p>
            <a:pPr marL="742950" lvl="1" indent="-285750">
              <a:buFont typeface="Arial" panose="020B0604020202020204" pitchFamily="34" charset="0"/>
              <a:buChar char="•"/>
            </a:pPr>
            <a:r>
              <a:rPr lang="en-US" dirty="0"/>
              <a:t>When the initial condition is given at the same ‘x’ or ‘t’ value</a:t>
            </a:r>
          </a:p>
          <a:p>
            <a:pPr marL="285750" indent="-285750">
              <a:buFont typeface="Arial" panose="020B0604020202020204" pitchFamily="34" charset="0"/>
              <a:buChar char="•"/>
            </a:pPr>
            <a:r>
              <a:rPr lang="en-US" dirty="0"/>
              <a:t>Boundary problems</a:t>
            </a:r>
          </a:p>
          <a:p>
            <a:pPr marL="742950" lvl="1" indent="-285750">
              <a:buFont typeface="Arial" panose="020B0604020202020204" pitchFamily="34" charset="0"/>
              <a:buChar char="•"/>
            </a:pPr>
            <a:r>
              <a:rPr lang="en-US" dirty="0"/>
              <a:t>When the initial condition is given at different ‘x’ or ‘t’ values</a:t>
            </a:r>
          </a:p>
          <a:p>
            <a:endParaRPr lang="en-US" dirty="0"/>
          </a:p>
          <a:p>
            <a:r>
              <a:rPr lang="en-US" dirty="0"/>
              <a:t>In the differential equations class, we didn’t care, but for numerical methods these two types of problems are solved in different ways. Boundary condition ODEs are covered in chapter 8.</a:t>
            </a:r>
          </a:p>
        </p:txBody>
      </p:sp>
      <p:pic>
        <p:nvPicPr>
          <p:cNvPr id="7" name="Picture 6">
            <a:extLst>
              <a:ext uri="{FF2B5EF4-FFF2-40B4-BE49-F238E27FC236}">
                <a16:creationId xmlns:a16="http://schemas.microsoft.com/office/drawing/2014/main" id="{092D4533-4F79-3784-BA3C-DA9FF79C13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3473496"/>
            <a:ext cx="8686800" cy="5245008"/>
          </a:xfrm>
          <a:prstGeom prst="rect">
            <a:avLst/>
          </a:prstGeom>
        </p:spPr>
      </p:pic>
      <p:sp>
        <p:nvSpPr>
          <p:cNvPr id="8" name="TextBox 7">
            <a:extLst>
              <a:ext uri="{FF2B5EF4-FFF2-40B4-BE49-F238E27FC236}">
                <a16:creationId xmlns:a16="http://schemas.microsoft.com/office/drawing/2014/main" id="{6745C264-EE1B-04CA-4294-6AA5C321DBC2}"/>
              </a:ext>
            </a:extLst>
          </p:cNvPr>
          <p:cNvSpPr txBox="1"/>
          <p:nvPr/>
        </p:nvSpPr>
        <p:spPr>
          <a:xfrm>
            <a:off x="804041" y="5044965"/>
            <a:ext cx="2027030" cy="369332"/>
          </a:xfrm>
          <a:prstGeom prst="rect">
            <a:avLst/>
          </a:prstGeom>
          <a:noFill/>
        </p:spPr>
        <p:txBody>
          <a:bodyPr wrap="none" rtlCol="0">
            <a:spAutoFit/>
          </a:bodyPr>
          <a:lstStyle/>
          <a:p>
            <a:r>
              <a:rPr lang="en-US" dirty="0"/>
              <a:t>(y terms are linear)</a:t>
            </a:r>
          </a:p>
        </p:txBody>
      </p:sp>
      <p:sp>
        <p:nvSpPr>
          <p:cNvPr id="10" name="TextBox 9">
            <a:extLst>
              <a:ext uri="{FF2B5EF4-FFF2-40B4-BE49-F238E27FC236}">
                <a16:creationId xmlns:a16="http://schemas.microsoft.com/office/drawing/2014/main" id="{2E34E934-F877-737F-3551-D4B3E44AD221}"/>
              </a:ext>
            </a:extLst>
          </p:cNvPr>
          <p:cNvSpPr txBox="1"/>
          <p:nvPr/>
        </p:nvSpPr>
        <p:spPr>
          <a:xfrm>
            <a:off x="2443655" y="6069723"/>
            <a:ext cx="3183885" cy="369332"/>
          </a:xfrm>
          <a:prstGeom prst="rect">
            <a:avLst/>
          </a:prstGeom>
          <a:noFill/>
        </p:spPr>
        <p:txBody>
          <a:bodyPr wrap="none" rtlCol="0">
            <a:spAutoFit/>
          </a:bodyPr>
          <a:lstStyle/>
          <a:p>
            <a:r>
              <a:rPr lang="en-US" dirty="0"/>
              <a:t>(Have x or t values in front of y)</a:t>
            </a:r>
          </a:p>
        </p:txBody>
      </p:sp>
      <p:sp>
        <p:nvSpPr>
          <p:cNvPr id="11" name="TextBox 10">
            <a:extLst>
              <a:ext uri="{FF2B5EF4-FFF2-40B4-BE49-F238E27FC236}">
                <a16:creationId xmlns:a16="http://schemas.microsoft.com/office/drawing/2014/main" id="{96A33801-3330-781A-360D-778C1DDEE844}"/>
              </a:ext>
            </a:extLst>
          </p:cNvPr>
          <p:cNvSpPr txBox="1"/>
          <p:nvPr/>
        </p:nvSpPr>
        <p:spPr>
          <a:xfrm>
            <a:off x="0" y="8450318"/>
            <a:ext cx="4260012" cy="369332"/>
          </a:xfrm>
          <a:prstGeom prst="rect">
            <a:avLst/>
          </a:prstGeom>
          <a:noFill/>
        </p:spPr>
        <p:txBody>
          <a:bodyPr wrap="none" rtlCol="0">
            <a:spAutoFit/>
          </a:bodyPr>
          <a:lstStyle/>
          <a:p>
            <a:r>
              <a:rPr lang="en-US" dirty="0"/>
              <a:t>(y terms squared or some other function)</a:t>
            </a:r>
          </a:p>
        </p:txBody>
      </p:sp>
      <p:sp>
        <p:nvSpPr>
          <p:cNvPr id="14" name="TextBox 13">
            <a:extLst>
              <a:ext uri="{FF2B5EF4-FFF2-40B4-BE49-F238E27FC236}">
                <a16:creationId xmlns:a16="http://schemas.microsoft.com/office/drawing/2014/main" id="{F63BCA79-3395-D063-539B-3A0B45051D0C}"/>
              </a:ext>
            </a:extLst>
          </p:cNvPr>
          <p:cNvSpPr txBox="1"/>
          <p:nvPr/>
        </p:nvSpPr>
        <p:spPr>
          <a:xfrm>
            <a:off x="2438400" y="4314495"/>
            <a:ext cx="3183885" cy="369332"/>
          </a:xfrm>
          <a:prstGeom prst="rect">
            <a:avLst/>
          </a:prstGeom>
          <a:noFill/>
        </p:spPr>
        <p:txBody>
          <a:bodyPr wrap="none" rtlCol="0">
            <a:spAutoFit/>
          </a:bodyPr>
          <a:lstStyle/>
          <a:p>
            <a:r>
              <a:rPr lang="en-US" dirty="0"/>
              <a:t>(Have x or t values in front of y)</a:t>
            </a:r>
          </a:p>
        </p:txBody>
      </p:sp>
      <p:sp>
        <p:nvSpPr>
          <p:cNvPr id="27" name="TextBox 26">
            <a:extLst>
              <a:ext uri="{FF2B5EF4-FFF2-40B4-BE49-F238E27FC236}">
                <a16:creationId xmlns:a16="http://schemas.microsoft.com/office/drawing/2014/main" id="{6E7413CA-764A-1DC4-E1E4-325653EE5289}"/>
              </a:ext>
            </a:extLst>
          </p:cNvPr>
          <p:cNvSpPr txBox="1"/>
          <p:nvPr/>
        </p:nvSpPr>
        <p:spPr>
          <a:xfrm>
            <a:off x="7824083" y="3578770"/>
            <a:ext cx="957313" cy="369332"/>
          </a:xfrm>
          <a:prstGeom prst="rect">
            <a:avLst/>
          </a:prstGeom>
          <a:noFill/>
        </p:spPr>
        <p:txBody>
          <a:bodyPr wrap="none" rtlCol="0">
            <a:spAutoFit/>
          </a:bodyPr>
          <a:lstStyle/>
          <a:p>
            <a:r>
              <a:rPr lang="en-US" dirty="0"/>
              <a:t>RHS = 0</a:t>
            </a:r>
          </a:p>
        </p:txBody>
      </p:sp>
      <p:sp>
        <p:nvSpPr>
          <p:cNvPr id="28" name="TextBox 27">
            <a:extLst>
              <a:ext uri="{FF2B5EF4-FFF2-40B4-BE49-F238E27FC236}">
                <a16:creationId xmlns:a16="http://schemas.microsoft.com/office/drawing/2014/main" id="{A093E3F6-D2B6-AA8F-D695-C11E8F71926D}"/>
              </a:ext>
            </a:extLst>
          </p:cNvPr>
          <p:cNvSpPr txBox="1"/>
          <p:nvPr/>
        </p:nvSpPr>
        <p:spPr>
          <a:xfrm>
            <a:off x="283779" y="9017875"/>
            <a:ext cx="8150773" cy="1477328"/>
          </a:xfrm>
          <a:prstGeom prst="rect">
            <a:avLst/>
          </a:prstGeom>
          <a:noFill/>
        </p:spPr>
        <p:txBody>
          <a:bodyPr wrap="square" rtlCol="0">
            <a:spAutoFit/>
          </a:bodyPr>
          <a:lstStyle/>
          <a:p>
            <a:r>
              <a:rPr lang="en-US" dirty="0"/>
              <a:t>For  ODEs, you need as many initial conditions as the order of your differential equation.</a:t>
            </a:r>
          </a:p>
          <a:p>
            <a:pPr marL="285750" indent="-285750">
              <a:buFont typeface="Arial" panose="020B0604020202020204" pitchFamily="34" charset="0"/>
              <a:buChar char="•"/>
            </a:pPr>
            <a:r>
              <a:rPr lang="en-US" dirty="0"/>
              <a:t>For linear equations, the conditions can either be initial value or boundary</a:t>
            </a:r>
          </a:p>
          <a:p>
            <a:pPr marL="285750" indent="-285750">
              <a:buFont typeface="Arial" panose="020B0604020202020204" pitchFamily="34" charset="0"/>
              <a:buChar char="•"/>
            </a:pPr>
            <a:r>
              <a:rPr lang="en-US" dirty="0"/>
              <a:t>To have one solution for nonlinear ODEs, the conditions must be initial value</a:t>
            </a:r>
          </a:p>
          <a:p>
            <a:pPr marL="742950" lvl="1" indent="-285750">
              <a:buFont typeface="Arial" panose="020B0604020202020204" pitchFamily="34" charset="0"/>
              <a:buChar char="•"/>
            </a:pPr>
            <a:r>
              <a:rPr lang="en-US" dirty="0"/>
              <a:t>If you have a boundary problem, you don’t know until you solve</a:t>
            </a:r>
          </a:p>
        </p:txBody>
      </p:sp>
    </p:spTree>
    <p:extLst>
      <p:ext uri="{BB962C8B-B14F-4D97-AF65-F5344CB8AC3E}">
        <p14:creationId xmlns:p14="http://schemas.microsoft.com/office/powerpoint/2010/main" val="365046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6"/>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D42A6-6543-0017-D92B-5A6672FDBBF9}"/>
              </a:ext>
            </a:extLst>
          </p:cNvPr>
          <p:cNvSpPr txBox="1"/>
          <p:nvPr/>
        </p:nvSpPr>
        <p:spPr>
          <a:xfrm>
            <a:off x="0" y="0"/>
            <a:ext cx="1055289" cy="461665"/>
          </a:xfrm>
          <a:prstGeom prst="rect">
            <a:avLst/>
          </a:prstGeom>
          <a:noFill/>
        </p:spPr>
        <p:txBody>
          <a:bodyPr wrap="none" rtlCol="0">
            <a:spAutoFit/>
          </a:bodyPr>
          <a:lstStyle/>
          <a:p>
            <a:r>
              <a:rPr lang="en-US" sz="2400" dirty="0"/>
              <a:t>dsolve</a:t>
            </a:r>
          </a:p>
        </p:txBody>
      </p:sp>
      <p:sp>
        <p:nvSpPr>
          <p:cNvPr id="5" name="TextBox 4">
            <a:extLst>
              <a:ext uri="{FF2B5EF4-FFF2-40B4-BE49-F238E27FC236}">
                <a16:creationId xmlns:a16="http://schemas.microsoft.com/office/drawing/2014/main" id="{993BC631-63E4-1C29-A1E1-1905255FA5F9}"/>
              </a:ext>
            </a:extLst>
          </p:cNvPr>
          <p:cNvSpPr txBox="1"/>
          <p:nvPr/>
        </p:nvSpPr>
        <p:spPr>
          <a:xfrm>
            <a:off x="0" y="332896"/>
            <a:ext cx="7461915" cy="369332"/>
          </a:xfrm>
          <a:prstGeom prst="rect">
            <a:avLst/>
          </a:prstGeom>
          <a:noFill/>
        </p:spPr>
        <p:txBody>
          <a:bodyPr wrap="none" rtlCol="0">
            <a:spAutoFit/>
          </a:bodyPr>
          <a:lstStyle/>
          <a:p>
            <a:r>
              <a:rPr lang="en-US" dirty="0"/>
              <a:t>To make differential equations in MATLAB, we need to use the diff function</a:t>
            </a:r>
          </a:p>
        </p:txBody>
      </p:sp>
      <p:pic>
        <p:nvPicPr>
          <p:cNvPr id="9" name="Picture 8">
            <a:extLst>
              <a:ext uri="{FF2B5EF4-FFF2-40B4-BE49-F238E27FC236}">
                <a16:creationId xmlns:a16="http://schemas.microsoft.com/office/drawing/2014/main" id="{9048B455-FB33-BE8B-A67B-B8B55414AB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83677" y="1117047"/>
            <a:ext cx="6423548" cy="1205334"/>
          </a:xfrm>
          <a:prstGeom prst="rect">
            <a:avLst/>
          </a:prstGeom>
        </p:spPr>
      </p:pic>
      <p:cxnSp>
        <p:nvCxnSpPr>
          <p:cNvPr id="12" name="Straight Arrow Connector 11">
            <a:extLst>
              <a:ext uri="{FF2B5EF4-FFF2-40B4-BE49-F238E27FC236}">
                <a16:creationId xmlns:a16="http://schemas.microsoft.com/office/drawing/2014/main" id="{8864ECF3-BC78-EB2A-7EA1-3BED9B011414}"/>
              </a:ext>
            </a:extLst>
          </p:cNvPr>
          <p:cNvCxnSpPr>
            <a:cxnSpLocks/>
          </p:cNvCxnSpPr>
          <p:nvPr/>
        </p:nvCxnSpPr>
        <p:spPr>
          <a:xfrm>
            <a:off x="1781504" y="987164"/>
            <a:ext cx="157655" cy="214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317BBD-FAF1-D027-1C9D-DBB033BBE30D}"/>
              </a:ext>
            </a:extLst>
          </p:cNvPr>
          <p:cNvSpPr txBox="1"/>
          <p:nvPr/>
        </p:nvSpPr>
        <p:spPr>
          <a:xfrm>
            <a:off x="709448" y="688226"/>
            <a:ext cx="1500667" cy="369332"/>
          </a:xfrm>
          <a:prstGeom prst="rect">
            <a:avLst/>
          </a:prstGeom>
          <a:noFill/>
        </p:spPr>
        <p:txBody>
          <a:bodyPr wrap="none" rtlCol="0">
            <a:spAutoFit/>
          </a:bodyPr>
          <a:lstStyle/>
          <a:p>
            <a:r>
              <a:rPr lang="en-US" dirty="0"/>
              <a:t>Your function</a:t>
            </a:r>
          </a:p>
        </p:txBody>
      </p:sp>
      <p:cxnSp>
        <p:nvCxnSpPr>
          <p:cNvPr id="15" name="Straight Arrow Connector 14">
            <a:extLst>
              <a:ext uri="{FF2B5EF4-FFF2-40B4-BE49-F238E27FC236}">
                <a16:creationId xmlns:a16="http://schemas.microsoft.com/office/drawing/2014/main" id="{7CBD6480-5783-F18C-3833-9B6ED2115103}"/>
              </a:ext>
            </a:extLst>
          </p:cNvPr>
          <p:cNvCxnSpPr>
            <a:cxnSpLocks/>
          </p:cNvCxnSpPr>
          <p:nvPr/>
        </p:nvCxnSpPr>
        <p:spPr>
          <a:xfrm flipH="1">
            <a:off x="3058510" y="1020516"/>
            <a:ext cx="159475" cy="149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624EB53-5BE1-C850-F16A-F1EE2D443AFD}"/>
              </a:ext>
            </a:extLst>
          </p:cNvPr>
          <p:cNvSpPr txBox="1"/>
          <p:nvPr/>
        </p:nvSpPr>
        <p:spPr>
          <a:xfrm>
            <a:off x="2685595" y="709449"/>
            <a:ext cx="1220270" cy="369332"/>
          </a:xfrm>
          <a:prstGeom prst="rect">
            <a:avLst/>
          </a:prstGeom>
          <a:noFill/>
        </p:spPr>
        <p:txBody>
          <a:bodyPr wrap="none" rtlCol="0">
            <a:spAutoFit/>
          </a:bodyPr>
          <a:lstStyle/>
          <a:p>
            <a:r>
              <a:rPr lang="en-US" dirty="0"/>
              <a:t>Constants</a:t>
            </a:r>
          </a:p>
        </p:txBody>
      </p:sp>
      <p:cxnSp>
        <p:nvCxnSpPr>
          <p:cNvPr id="18" name="Straight Arrow Connector 17">
            <a:extLst>
              <a:ext uri="{FF2B5EF4-FFF2-40B4-BE49-F238E27FC236}">
                <a16:creationId xmlns:a16="http://schemas.microsoft.com/office/drawing/2014/main" id="{66B6B8D9-B5D6-61E6-D68D-020CC9890B89}"/>
              </a:ext>
            </a:extLst>
          </p:cNvPr>
          <p:cNvCxnSpPr/>
          <p:nvPr/>
        </p:nvCxnSpPr>
        <p:spPr>
          <a:xfrm flipH="1">
            <a:off x="5290544" y="926528"/>
            <a:ext cx="193431"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580A3-4EDF-DC14-951B-F36B0E4C2860}"/>
              </a:ext>
            </a:extLst>
          </p:cNvPr>
          <p:cNvSpPr txBox="1"/>
          <p:nvPr/>
        </p:nvSpPr>
        <p:spPr>
          <a:xfrm>
            <a:off x="4702974" y="728853"/>
            <a:ext cx="2884829" cy="369332"/>
          </a:xfrm>
          <a:prstGeom prst="rect">
            <a:avLst/>
          </a:prstGeom>
          <a:noFill/>
        </p:spPr>
        <p:txBody>
          <a:bodyPr wrap="none" rtlCol="0">
            <a:spAutoFit/>
          </a:bodyPr>
          <a:lstStyle/>
          <a:p>
            <a:r>
              <a:rPr lang="en-US" dirty="0"/>
              <a:t>Derivatives of your function</a:t>
            </a:r>
          </a:p>
        </p:txBody>
      </p:sp>
      <p:cxnSp>
        <p:nvCxnSpPr>
          <p:cNvPr id="21" name="Straight Arrow Connector 20">
            <a:extLst>
              <a:ext uri="{FF2B5EF4-FFF2-40B4-BE49-F238E27FC236}">
                <a16:creationId xmlns:a16="http://schemas.microsoft.com/office/drawing/2014/main" id="{B4128277-F9FA-834F-739B-1ECAA05981BC}"/>
              </a:ext>
            </a:extLst>
          </p:cNvPr>
          <p:cNvCxnSpPr>
            <a:cxnSpLocks/>
            <a:endCxn id="9" idx="1"/>
          </p:cNvCxnSpPr>
          <p:nvPr/>
        </p:nvCxnSpPr>
        <p:spPr>
          <a:xfrm flipV="1">
            <a:off x="819807" y="1719714"/>
            <a:ext cx="163870" cy="490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CC7CF90-95F0-02F9-14AE-43F9F75C2F2D}"/>
              </a:ext>
            </a:extLst>
          </p:cNvPr>
          <p:cNvSpPr txBox="1"/>
          <p:nvPr/>
        </p:nvSpPr>
        <p:spPr>
          <a:xfrm>
            <a:off x="0" y="2233246"/>
            <a:ext cx="2541401" cy="369332"/>
          </a:xfrm>
          <a:prstGeom prst="rect">
            <a:avLst/>
          </a:prstGeom>
          <a:noFill/>
        </p:spPr>
        <p:txBody>
          <a:bodyPr wrap="none" rtlCol="0">
            <a:spAutoFit/>
          </a:bodyPr>
          <a:lstStyle/>
          <a:p>
            <a:r>
              <a:rPr lang="en-US" dirty="0"/>
              <a:t>The differential function</a:t>
            </a:r>
          </a:p>
        </p:txBody>
      </p:sp>
      <p:cxnSp>
        <p:nvCxnSpPr>
          <p:cNvPr id="25" name="Straight Arrow Connector 24">
            <a:extLst>
              <a:ext uri="{FF2B5EF4-FFF2-40B4-BE49-F238E27FC236}">
                <a16:creationId xmlns:a16="http://schemas.microsoft.com/office/drawing/2014/main" id="{9D9124C6-778B-CDE6-4871-D73E0F15B372}"/>
              </a:ext>
            </a:extLst>
          </p:cNvPr>
          <p:cNvCxnSpPr>
            <a:cxnSpLocks/>
          </p:cNvCxnSpPr>
          <p:nvPr/>
        </p:nvCxnSpPr>
        <p:spPr>
          <a:xfrm flipH="1" flipV="1">
            <a:off x="3716418" y="2166546"/>
            <a:ext cx="398382" cy="248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C20359C-1B6A-AC49-2165-B138E15A2843}"/>
              </a:ext>
            </a:extLst>
          </p:cNvPr>
          <p:cNvSpPr txBox="1"/>
          <p:nvPr/>
        </p:nvSpPr>
        <p:spPr>
          <a:xfrm>
            <a:off x="3602421" y="2369680"/>
            <a:ext cx="3912481" cy="369332"/>
          </a:xfrm>
          <a:prstGeom prst="rect">
            <a:avLst/>
          </a:prstGeom>
          <a:noFill/>
        </p:spPr>
        <p:txBody>
          <a:bodyPr wrap="none" rtlCol="0">
            <a:spAutoFit/>
          </a:bodyPr>
          <a:lstStyle/>
          <a:p>
            <a:r>
              <a:rPr lang="en-US" dirty="0"/>
              <a:t>What your differential function equals</a:t>
            </a:r>
          </a:p>
        </p:txBody>
      </p:sp>
      <p:pic>
        <p:nvPicPr>
          <p:cNvPr id="33" name="Picture 32">
            <a:extLst>
              <a:ext uri="{FF2B5EF4-FFF2-40B4-BE49-F238E27FC236}">
                <a16:creationId xmlns:a16="http://schemas.microsoft.com/office/drawing/2014/main" id="{163CD32E-7820-C808-CB8A-5BC350B1E9D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68235" y="3367154"/>
            <a:ext cx="3629181" cy="821993"/>
          </a:xfrm>
          <a:prstGeom prst="rect">
            <a:avLst/>
          </a:prstGeom>
        </p:spPr>
      </p:pic>
      <p:pic>
        <p:nvPicPr>
          <p:cNvPr id="41" name="Picture 40">
            <a:extLst>
              <a:ext uri="{FF2B5EF4-FFF2-40B4-BE49-F238E27FC236}">
                <a16:creationId xmlns:a16="http://schemas.microsoft.com/office/drawing/2014/main" id="{57B28BF1-8562-7B30-4775-60E04C6F203F}"/>
              </a:ext>
            </a:extLst>
          </p:cNvPr>
          <p:cNvPicPr>
            <a:picLocks noChangeAspect="1"/>
          </p:cNvPicPr>
          <p:nvPr/>
        </p:nvPicPr>
        <p:blipFill>
          <a:blip r:embed="rId6"/>
          <a:stretch>
            <a:fillRect/>
          </a:stretch>
        </p:blipFill>
        <p:spPr>
          <a:xfrm>
            <a:off x="2460122" y="4341218"/>
            <a:ext cx="2316249" cy="506680"/>
          </a:xfrm>
          <a:prstGeom prst="rect">
            <a:avLst/>
          </a:prstGeom>
        </p:spPr>
      </p:pic>
      <p:cxnSp>
        <p:nvCxnSpPr>
          <p:cNvPr id="35" name="Straight Arrow Connector 34">
            <a:extLst>
              <a:ext uri="{FF2B5EF4-FFF2-40B4-BE49-F238E27FC236}">
                <a16:creationId xmlns:a16="http://schemas.microsoft.com/office/drawing/2014/main" id="{AFBF962C-8600-69E7-2725-31A5A3D0B95B}"/>
              </a:ext>
            </a:extLst>
          </p:cNvPr>
          <p:cNvCxnSpPr>
            <a:cxnSpLocks/>
            <a:stCxn id="36" idx="2"/>
            <a:endCxn id="33" idx="0"/>
          </p:cNvCxnSpPr>
          <p:nvPr/>
        </p:nvCxnSpPr>
        <p:spPr>
          <a:xfrm flipH="1">
            <a:off x="3882826" y="3164073"/>
            <a:ext cx="379579" cy="203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7F63371-30F0-6EA8-F617-A2C85EBE4B84}"/>
              </a:ext>
            </a:extLst>
          </p:cNvPr>
          <p:cNvSpPr txBox="1"/>
          <p:nvPr/>
        </p:nvSpPr>
        <p:spPr>
          <a:xfrm>
            <a:off x="2153205" y="2794741"/>
            <a:ext cx="4218399" cy="369332"/>
          </a:xfrm>
          <a:prstGeom prst="rect">
            <a:avLst/>
          </a:prstGeom>
          <a:noFill/>
        </p:spPr>
        <p:txBody>
          <a:bodyPr wrap="none" rtlCol="0">
            <a:spAutoFit/>
          </a:bodyPr>
          <a:lstStyle/>
          <a:p>
            <a:r>
              <a:rPr lang="en-US" dirty="0"/>
              <a:t>Setting your constants equal to whatever</a:t>
            </a:r>
          </a:p>
        </p:txBody>
      </p:sp>
      <p:sp>
        <p:nvSpPr>
          <p:cNvPr id="39" name="TextBox 38">
            <a:extLst>
              <a:ext uri="{FF2B5EF4-FFF2-40B4-BE49-F238E27FC236}">
                <a16:creationId xmlns:a16="http://schemas.microsoft.com/office/drawing/2014/main" id="{A24ED82F-A6A8-B5BD-7E0D-13B9DCBC92F9}"/>
              </a:ext>
            </a:extLst>
          </p:cNvPr>
          <p:cNvSpPr txBox="1"/>
          <p:nvPr/>
        </p:nvSpPr>
        <p:spPr>
          <a:xfrm>
            <a:off x="597271" y="4099641"/>
            <a:ext cx="6255559" cy="369332"/>
          </a:xfrm>
          <a:prstGeom prst="rect">
            <a:avLst/>
          </a:prstGeom>
          <a:noFill/>
        </p:spPr>
        <p:txBody>
          <a:bodyPr wrap="none" rtlCol="0">
            <a:spAutoFit/>
          </a:bodyPr>
          <a:lstStyle/>
          <a:p>
            <a:r>
              <a:rPr lang="en-US" dirty="0"/>
              <a:t>You can use vpa to then give your coefficients in decimal form</a:t>
            </a:r>
          </a:p>
        </p:txBody>
      </p:sp>
      <p:sp>
        <p:nvSpPr>
          <p:cNvPr id="42" name="TextBox 41">
            <a:extLst>
              <a:ext uri="{FF2B5EF4-FFF2-40B4-BE49-F238E27FC236}">
                <a16:creationId xmlns:a16="http://schemas.microsoft.com/office/drawing/2014/main" id="{D218A60F-65BC-911C-1904-BD90B620172D}"/>
              </a:ext>
            </a:extLst>
          </p:cNvPr>
          <p:cNvSpPr txBox="1"/>
          <p:nvPr/>
        </p:nvSpPr>
        <p:spPr>
          <a:xfrm>
            <a:off x="1597776" y="4964319"/>
            <a:ext cx="5383269" cy="369332"/>
          </a:xfrm>
          <a:prstGeom prst="rect">
            <a:avLst/>
          </a:prstGeom>
          <a:noFill/>
        </p:spPr>
        <p:txBody>
          <a:bodyPr wrap="none" rtlCol="0">
            <a:spAutoFit/>
          </a:bodyPr>
          <a:lstStyle/>
          <a:p>
            <a:r>
              <a:rPr lang="en-US" dirty="0"/>
              <a:t>This indicates the number of decimal places to show</a:t>
            </a:r>
          </a:p>
        </p:txBody>
      </p:sp>
      <p:cxnSp>
        <p:nvCxnSpPr>
          <p:cNvPr id="44" name="Straight Arrow Connector 43">
            <a:extLst>
              <a:ext uri="{FF2B5EF4-FFF2-40B4-BE49-F238E27FC236}">
                <a16:creationId xmlns:a16="http://schemas.microsoft.com/office/drawing/2014/main" id="{F08EEF7A-EA26-CAD9-1F79-4550D4D106E4}"/>
              </a:ext>
            </a:extLst>
          </p:cNvPr>
          <p:cNvCxnSpPr/>
          <p:nvPr/>
        </p:nvCxnSpPr>
        <p:spPr>
          <a:xfrm flipH="1" flipV="1">
            <a:off x="4516213" y="4647797"/>
            <a:ext cx="175847" cy="422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D38CDC9-8C8C-7256-ADCB-4450F870525E}"/>
              </a:ext>
            </a:extLst>
          </p:cNvPr>
          <p:cNvSpPr txBox="1"/>
          <p:nvPr/>
        </p:nvSpPr>
        <p:spPr>
          <a:xfrm>
            <a:off x="791308" y="8100444"/>
            <a:ext cx="675640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Keep in mind dsolve only works for simple differential equations</a:t>
            </a:r>
          </a:p>
        </p:txBody>
      </p:sp>
      <p:sp>
        <p:nvSpPr>
          <p:cNvPr id="17" name="TextBox 16">
            <a:extLst>
              <a:ext uri="{FF2B5EF4-FFF2-40B4-BE49-F238E27FC236}">
                <a16:creationId xmlns:a16="http://schemas.microsoft.com/office/drawing/2014/main" id="{9E25C08F-7795-494D-05EC-7EF9947BFA70}"/>
              </a:ext>
            </a:extLst>
          </p:cNvPr>
          <p:cNvSpPr txBox="1"/>
          <p:nvPr/>
        </p:nvSpPr>
        <p:spPr>
          <a:xfrm>
            <a:off x="1078120" y="5284481"/>
            <a:ext cx="5033109" cy="369332"/>
          </a:xfrm>
          <a:prstGeom prst="rect">
            <a:avLst/>
          </a:prstGeom>
          <a:noFill/>
        </p:spPr>
        <p:txBody>
          <a:bodyPr wrap="none" rtlCol="0">
            <a:spAutoFit/>
          </a:bodyPr>
          <a:lstStyle/>
          <a:p>
            <a:r>
              <a:rPr lang="en-US" dirty="0"/>
              <a:t>Using dsolve with initial and boundary conditions</a:t>
            </a:r>
          </a:p>
        </p:txBody>
      </p:sp>
      <p:pic>
        <p:nvPicPr>
          <p:cNvPr id="20" name="Picture 19">
            <a:extLst>
              <a:ext uri="{FF2B5EF4-FFF2-40B4-BE49-F238E27FC236}">
                <a16:creationId xmlns:a16="http://schemas.microsoft.com/office/drawing/2014/main" id="{2F7EF586-05B9-B258-ACB3-6BFA7BD1287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82521" y="5762165"/>
            <a:ext cx="6234951" cy="2254602"/>
          </a:xfrm>
          <a:prstGeom prst="rect">
            <a:avLst/>
          </a:prstGeom>
        </p:spPr>
      </p:pic>
      <p:cxnSp>
        <p:nvCxnSpPr>
          <p:cNvPr id="23" name="Straight Arrow Connector 22">
            <a:extLst>
              <a:ext uri="{FF2B5EF4-FFF2-40B4-BE49-F238E27FC236}">
                <a16:creationId xmlns:a16="http://schemas.microsoft.com/office/drawing/2014/main" id="{0D96A5A7-0D42-A1E0-A04E-EE0931D0E20F}"/>
              </a:ext>
            </a:extLst>
          </p:cNvPr>
          <p:cNvCxnSpPr>
            <a:cxnSpLocks/>
          </p:cNvCxnSpPr>
          <p:nvPr/>
        </p:nvCxnSpPr>
        <p:spPr>
          <a:xfrm flipH="1">
            <a:off x="2551589" y="5976951"/>
            <a:ext cx="879231" cy="386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22976E9-9A8E-91A5-9906-383341297DDD}"/>
              </a:ext>
            </a:extLst>
          </p:cNvPr>
          <p:cNvSpPr txBox="1"/>
          <p:nvPr/>
        </p:nvSpPr>
        <p:spPr>
          <a:xfrm>
            <a:off x="3518743" y="5590089"/>
            <a:ext cx="4308230" cy="923330"/>
          </a:xfrm>
          <a:prstGeom prst="rect">
            <a:avLst/>
          </a:prstGeom>
          <a:noFill/>
        </p:spPr>
        <p:txBody>
          <a:bodyPr wrap="square" rtlCol="0">
            <a:spAutoFit/>
          </a:bodyPr>
          <a:lstStyle/>
          <a:p>
            <a:r>
              <a:rPr lang="en-US" dirty="0"/>
              <a:t>Giving your differentials variables so you can set them equal to something in the dsolve function</a:t>
            </a:r>
          </a:p>
        </p:txBody>
      </p:sp>
      <p:cxnSp>
        <p:nvCxnSpPr>
          <p:cNvPr id="26" name="Straight Arrow Connector 25">
            <a:extLst>
              <a:ext uri="{FF2B5EF4-FFF2-40B4-BE49-F238E27FC236}">
                <a16:creationId xmlns:a16="http://schemas.microsoft.com/office/drawing/2014/main" id="{624C7470-5155-2D33-C03E-ACD365D33968}"/>
              </a:ext>
            </a:extLst>
          </p:cNvPr>
          <p:cNvCxnSpPr>
            <a:cxnSpLocks/>
          </p:cNvCxnSpPr>
          <p:nvPr/>
        </p:nvCxnSpPr>
        <p:spPr>
          <a:xfrm>
            <a:off x="5031020" y="6609997"/>
            <a:ext cx="422030"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30CAB8B6-35DF-273F-8CCF-E50F1F25410A}"/>
              </a:ext>
            </a:extLst>
          </p:cNvPr>
          <p:cNvPicPr>
            <a:picLocks noChangeAspect="1"/>
          </p:cNvPicPr>
          <p:nvPr/>
        </p:nvPicPr>
        <p:blipFill>
          <a:blip r:embed="rId9"/>
          <a:stretch>
            <a:fillRect/>
          </a:stretch>
        </p:blipFill>
        <p:spPr>
          <a:xfrm>
            <a:off x="0" y="8797950"/>
            <a:ext cx="8686800" cy="2526947"/>
          </a:xfrm>
          <a:prstGeom prst="rect">
            <a:avLst/>
          </a:prstGeom>
        </p:spPr>
      </p:pic>
      <p:sp>
        <p:nvSpPr>
          <p:cNvPr id="6" name="TextBox 5">
            <a:extLst>
              <a:ext uri="{FF2B5EF4-FFF2-40B4-BE49-F238E27FC236}">
                <a16:creationId xmlns:a16="http://schemas.microsoft.com/office/drawing/2014/main" id="{EB55CE8F-CBEA-008D-B621-E0AFBA13FEA2}"/>
              </a:ext>
            </a:extLst>
          </p:cNvPr>
          <p:cNvSpPr txBox="1"/>
          <p:nvPr/>
        </p:nvSpPr>
        <p:spPr>
          <a:xfrm>
            <a:off x="331076" y="8497614"/>
            <a:ext cx="2820003" cy="369332"/>
          </a:xfrm>
          <a:prstGeom prst="rect">
            <a:avLst/>
          </a:prstGeom>
          <a:noFill/>
        </p:spPr>
        <p:txBody>
          <a:bodyPr wrap="none" rtlCol="0">
            <a:spAutoFit/>
          </a:bodyPr>
          <a:lstStyle/>
          <a:p>
            <a:r>
              <a:rPr lang="en-US" dirty="0"/>
              <a:t>Problems dsolve can solve</a:t>
            </a:r>
          </a:p>
        </p:txBody>
      </p:sp>
    </p:spTree>
    <p:extLst>
      <p:ext uri="{BB962C8B-B14F-4D97-AF65-F5344CB8AC3E}">
        <p14:creationId xmlns:p14="http://schemas.microsoft.com/office/powerpoint/2010/main" val="343183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B0465F-3F9C-7BC9-CC10-777EDA653EA9}"/>
              </a:ext>
            </a:extLst>
          </p:cNvPr>
          <p:cNvSpPr txBox="1"/>
          <p:nvPr/>
        </p:nvSpPr>
        <p:spPr>
          <a:xfrm>
            <a:off x="0" y="1471571"/>
            <a:ext cx="3626121" cy="677108"/>
          </a:xfrm>
          <a:prstGeom prst="rect">
            <a:avLst/>
          </a:prstGeom>
          <a:noFill/>
        </p:spPr>
        <p:txBody>
          <a:bodyPr wrap="none" rtlCol="0">
            <a:spAutoFit/>
          </a:bodyPr>
          <a:lstStyle/>
          <a:p>
            <a:r>
              <a:rPr lang="en-US" sz="2000" dirty="0"/>
              <a:t>Explicit Euler’s Method</a:t>
            </a:r>
          </a:p>
          <a:p>
            <a:r>
              <a:rPr lang="en-US" dirty="0"/>
              <a:t>for first order differential equations</a:t>
            </a:r>
          </a:p>
        </p:txBody>
      </p:sp>
      <p:pic>
        <p:nvPicPr>
          <p:cNvPr id="7" name="Picture 6">
            <a:extLst>
              <a:ext uri="{FF2B5EF4-FFF2-40B4-BE49-F238E27FC236}">
                <a16:creationId xmlns:a16="http://schemas.microsoft.com/office/drawing/2014/main" id="{432493BC-9643-6C93-7FF0-A03FF9AC685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0326" y="614855"/>
            <a:ext cx="4638158" cy="797183"/>
          </a:xfrm>
          <a:prstGeom prst="rect">
            <a:avLst/>
          </a:prstGeom>
        </p:spPr>
      </p:pic>
      <p:sp>
        <p:nvSpPr>
          <p:cNvPr id="8" name="TextBox 7">
            <a:extLst>
              <a:ext uri="{FF2B5EF4-FFF2-40B4-BE49-F238E27FC236}">
                <a16:creationId xmlns:a16="http://schemas.microsoft.com/office/drawing/2014/main" id="{CB78A358-A1A0-6598-58ED-B95740879434}"/>
              </a:ext>
            </a:extLst>
          </p:cNvPr>
          <p:cNvSpPr txBox="1"/>
          <p:nvPr/>
        </p:nvSpPr>
        <p:spPr>
          <a:xfrm>
            <a:off x="5013434" y="904013"/>
            <a:ext cx="3308663" cy="369332"/>
          </a:xfrm>
          <a:prstGeom prst="rect">
            <a:avLst/>
          </a:prstGeom>
          <a:noFill/>
        </p:spPr>
        <p:txBody>
          <a:bodyPr wrap="none" rtlCol="0">
            <a:spAutoFit/>
          </a:bodyPr>
          <a:lstStyle/>
          <a:p>
            <a:r>
              <a:rPr lang="en-US" dirty="0"/>
              <a:t>General form for first order ODE</a:t>
            </a:r>
          </a:p>
        </p:txBody>
      </p:sp>
      <p:sp>
        <p:nvSpPr>
          <p:cNvPr id="9" name="TextBox 8">
            <a:extLst>
              <a:ext uri="{FF2B5EF4-FFF2-40B4-BE49-F238E27FC236}">
                <a16:creationId xmlns:a16="http://schemas.microsoft.com/office/drawing/2014/main" id="{F97313FC-CB25-1748-F930-E6AA12A226C4}"/>
              </a:ext>
            </a:extLst>
          </p:cNvPr>
          <p:cNvSpPr txBox="1"/>
          <p:nvPr/>
        </p:nvSpPr>
        <p:spPr>
          <a:xfrm>
            <a:off x="0" y="2196785"/>
            <a:ext cx="7451014" cy="369332"/>
          </a:xfrm>
          <a:prstGeom prst="rect">
            <a:avLst/>
          </a:prstGeom>
          <a:noFill/>
        </p:spPr>
        <p:txBody>
          <a:bodyPr wrap="none" rtlCol="0">
            <a:spAutoFit/>
          </a:bodyPr>
          <a:lstStyle/>
          <a:p>
            <a:r>
              <a:rPr lang="en-US" dirty="0"/>
              <a:t>Very simple. Just calculating the next value of y based on the previous one</a:t>
            </a:r>
          </a:p>
        </p:txBody>
      </p:sp>
      <p:pic>
        <p:nvPicPr>
          <p:cNvPr id="15" name="Picture 14">
            <a:extLst>
              <a:ext uri="{FF2B5EF4-FFF2-40B4-BE49-F238E27FC236}">
                <a16:creationId xmlns:a16="http://schemas.microsoft.com/office/drawing/2014/main" id="{2F2AA15D-ECE5-961D-37CA-E46E230F16E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11788" y="2629172"/>
            <a:ext cx="7916380" cy="1286054"/>
          </a:xfrm>
          <a:prstGeom prst="rect">
            <a:avLst/>
          </a:prstGeom>
        </p:spPr>
      </p:pic>
      <p:sp>
        <p:nvSpPr>
          <p:cNvPr id="16" name="TextBox 15">
            <a:extLst>
              <a:ext uri="{FF2B5EF4-FFF2-40B4-BE49-F238E27FC236}">
                <a16:creationId xmlns:a16="http://schemas.microsoft.com/office/drawing/2014/main" id="{58058A2D-E3C2-619E-D47A-12A4DD41361C}"/>
              </a:ext>
            </a:extLst>
          </p:cNvPr>
          <p:cNvSpPr txBox="1"/>
          <p:nvPr/>
        </p:nvSpPr>
        <p:spPr>
          <a:xfrm>
            <a:off x="472965" y="3915226"/>
            <a:ext cx="7930056" cy="1754326"/>
          </a:xfrm>
          <a:prstGeom prst="rect">
            <a:avLst/>
          </a:prstGeom>
          <a:noFill/>
        </p:spPr>
        <p:txBody>
          <a:bodyPr wrap="square" rtlCol="0">
            <a:spAutoFit/>
          </a:bodyPr>
          <a:lstStyle/>
          <a:p>
            <a:r>
              <a:rPr lang="en-US" dirty="0"/>
              <a:t>Local truncation error is O(x^2)</a:t>
            </a:r>
          </a:p>
          <a:p>
            <a:pPr marL="285750" indent="-285750">
              <a:buFont typeface="Arial" panose="020B0604020202020204" pitchFamily="34" charset="0"/>
              <a:buChar char="•"/>
            </a:pPr>
            <a:r>
              <a:rPr lang="en-US" dirty="0"/>
              <a:t>The MATLAB function finds this by just calculating the local truncation error rather than finding the actual error (exact value – numerical value)</a:t>
            </a:r>
          </a:p>
          <a:p>
            <a:pPr marL="285750" indent="-285750">
              <a:buFont typeface="Arial" panose="020B0604020202020204" pitchFamily="34" charset="0"/>
              <a:buChar char="•"/>
            </a:pPr>
            <a:r>
              <a:rPr lang="en-US" dirty="0"/>
              <a:t>Use low step size for better accuracy</a:t>
            </a:r>
          </a:p>
          <a:p>
            <a:endParaRPr lang="en-US" dirty="0"/>
          </a:p>
          <a:p>
            <a:r>
              <a:rPr lang="en-US" dirty="0"/>
              <a:t>Euler’s method is not extremely accurate, but it is quick and simple</a:t>
            </a:r>
          </a:p>
        </p:txBody>
      </p:sp>
      <p:sp>
        <p:nvSpPr>
          <p:cNvPr id="5" name="TextBox 4">
            <a:extLst>
              <a:ext uri="{FF2B5EF4-FFF2-40B4-BE49-F238E27FC236}">
                <a16:creationId xmlns:a16="http://schemas.microsoft.com/office/drawing/2014/main" id="{962D5A6F-507B-D204-1E98-D21798F38CA2}"/>
              </a:ext>
            </a:extLst>
          </p:cNvPr>
          <p:cNvSpPr txBox="1"/>
          <p:nvPr/>
        </p:nvSpPr>
        <p:spPr>
          <a:xfrm>
            <a:off x="126125" y="5665198"/>
            <a:ext cx="5333448" cy="400110"/>
          </a:xfrm>
          <a:prstGeom prst="rect">
            <a:avLst/>
          </a:prstGeom>
          <a:noFill/>
        </p:spPr>
        <p:txBody>
          <a:bodyPr wrap="none" rtlCol="0">
            <a:spAutoFit/>
          </a:bodyPr>
          <a:lstStyle/>
          <a:p>
            <a:r>
              <a:rPr lang="en-US" sz="2000" dirty="0"/>
              <a:t>Runge-Kutta Methods (Higher order than Euler)</a:t>
            </a:r>
          </a:p>
        </p:txBody>
      </p:sp>
      <p:sp>
        <p:nvSpPr>
          <p:cNvPr id="10" name="TextBox 9">
            <a:extLst>
              <a:ext uri="{FF2B5EF4-FFF2-40B4-BE49-F238E27FC236}">
                <a16:creationId xmlns:a16="http://schemas.microsoft.com/office/drawing/2014/main" id="{E8C7A990-7D1C-99A2-644B-1D540D768FD0}"/>
              </a:ext>
            </a:extLst>
          </p:cNvPr>
          <p:cNvSpPr txBox="1"/>
          <p:nvPr/>
        </p:nvSpPr>
        <p:spPr>
          <a:xfrm>
            <a:off x="126125" y="6059335"/>
            <a:ext cx="8686800" cy="646331"/>
          </a:xfrm>
          <a:prstGeom prst="rect">
            <a:avLst/>
          </a:prstGeom>
          <a:noFill/>
        </p:spPr>
        <p:txBody>
          <a:bodyPr wrap="square" rtlCol="0">
            <a:spAutoFit/>
          </a:bodyPr>
          <a:lstStyle/>
          <a:p>
            <a:r>
              <a:rPr lang="en-US" dirty="0"/>
              <a:t>Can achieve the accuracy of a higher order approach without requiring the calculation of higher derivatives</a:t>
            </a:r>
          </a:p>
        </p:txBody>
      </p:sp>
      <p:pic>
        <p:nvPicPr>
          <p:cNvPr id="19" name="Picture 18">
            <a:extLst>
              <a:ext uri="{FF2B5EF4-FFF2-40B4-BE49-F238E27FC236}">
                <a16:creationId xmlns:a16="http://schemas.microsoft.com/office/drawing/2014/main" id="{E70D8CD0-9584-F7BE-927E-FD032670037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tretch>
            <a:fillRect/>
          </a:stretch>
        </p:blipFill>
        <p:spPr>
          <a:xfrm>
            <a:off x="1446725" y="6881594"/>
            <a:ext cx="5982535" cy="76210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B23207F-2CF9-283B-6968-5901E73D37FC}"/>
                  </a:ext>
                </a:extLst>
              </p:cNvPr>
              <p:cNvSpPr txBox="1"/>
              <p:nvPr/>
            </p:nvSpPr>
            <p:spPr>
              <a:xfrm>
                <a:off x="2388477" y="7480737"/>
                <a:ext cx="306577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9B23207F-2CF9-283B-6968-5901E73D37FC}"/>
                  </a:ext>
                </a:extLst>
              </p:cNvPr>
              <p:cNvSpPr txBox="1">
                <a:spLocks noRot="1" noChangeAspect="1" noMove="1" noResize="1" noEditPoints="1" noAdjustHandles="1" noChangeArrowheads="1" noChangeShapeType="1" noTextEdit="1"/>
              </p:cNvSpPr>
              <p:nvPr/>
            </p:nvSpPr>
            <p:spPr>
              <a:xfrm>
                <a:off x="2388477" y="7480737"/>
                <a:ext cx="3065776" cy="518604"/>
              </a:xfrm>
              <a:prstGeom prst="rect">
                <a:avLst/>
              </a:prstGeom>
              <a:blipFill>
                <a:blip r:embed="rId8"/>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323DF0-AA4B-E7E8-E5F1-CDC16ACBA376}"/>
              </a:ext>
            </a:extLst>
          </p:cNvPr>
          <p:cNvSpPr txBox="1"/>
          <p:nvPr/>
        </p:nvSpPr>
        <p:spPr>
          <a:xfrm>
            <a:off x="3436882" y="6463861"/>
            <a:ext cx="1200650" cy="400110"/>
          </a:xfrm>
          <a:prstGeom prst="rect">
            <a:avLst/>
          </a:prstGeom>
          <a:noFill/>
        </p:spPr>
        <p:txBody>
          <a:bodyPr wrap="none" rtlCol="0">
            <a:spAutoFit/>
          </a:bodyPr>
          <a:lstStyle/>
          <a:p>
            <a:r>
              <a:rPr lang="en-US" sz="2000" dirty="0"/>
              <a:t>2</a:t>
            </a:r>
            <a:r>
              <a:rPr lang="en-US" sz="2000" baseline="30000" dirty="0"/>
              <a:t>nd</a:t>
            </a:r>
            <a:r>
              <a:rPr lang="en-US" sz="2000" dirty="0"/>
              <a:t> Order</a:t>
            </a:r>
          </a:p>
        </p:txBody>
      </p:sp>
      <p:sp>
        <p:nvSpPr>
          <p:cNvPr id="22" name="TextBox 21">
            <a:extLst>
              <a:ext uri="{FF2B5EF4-FFF2-40B4-BE49-F238E27FC236}">
                <a16:creationId xmlns:a16="http://schemas.microsoft.com/office/drawing/2014/main" id="{4494A37F-F056-8DB2-F99E-97C078AFDFA6}"/>
              </a:ext>
            </a:extLst>
          </p:cNvPr>
          <p:cNvSpPr txBox="1"/>
          <p:nvPr/>
        </p:nvSpPr>
        <p:spPr>
          <a:xfrm>
            <a:off x="2443655" y="8071945"/>
            <a:ext cx="2975302" cy="400110"/>
          </a:xfrm>
          <a:prstGeom prst="rect">
            <a:avLst/>
          </a:prstGeom>
          <a:noFill/>
        </p:spPr>
        <p:txBody>
          <a:bodyPr wrap="none" rtlCol="0">
            <a:spAutoFit/>
          </a:bodyPr>
          <a:lstStyle/>
          <a:p>
            <a:r>
              <a:rPr lang="en-US" sz="2000" dirty="0"/>
              <a:t>4</a:t>
            </a:r>
            <a:r>
              <a:rPr lang="en-US" sz="2000" baseline="30000" dirty="0"/>
              <a:t>th</a:t>
            </a:r>
            <a:r>
              <a:rPr lang="en-US" sz="2000" dirty="0"/>
              <a:t> Order (most common)</a:t>
            </a:r>
          </a:p>
        </p:txBody>
      </p:sp>
      <p:pic>
        <p:nvPicPr>
          <p:cNvPr id="24" name="Picture 23">
            <a:extLst>
              <a:ext uri="{FF2B5EF4-FFF2-40B4-BE49-F238E27FC236}">
                <a16:creationId xmlns:a16="http://schemas.microsoft.com/office/drawing/2014/main" id="{1EBD9ED7-CF48-8AE6-98AF-AEBD99D6B48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621421" y="8410722"/>
            <a:ext cx="7097115" cy="2591162"/>
          </a:xfrm>
          <a:prstGeom prst="rect">
            <a:avLst/>
          </a:prstGeom>
        </p:spPr>
      </p:pic>
      <p:sp>
        <p:nvSpPr>
          <p:cNvPr id="2" name="TextBox 1">
            <a:extLst>
              <a:ext uri="{FF2B5EF4-FFF2-40B4-BE49-F238E27FC236}">
                <a16:creationId xmlns:a16="http://schemas.microsoft.com/office/drawing/2014/main" id="{FD4F3FD2-6438-113B-1D84-5B7C01A43297}"/>
              </a:ext>
            </a:extLst>
          </p:cNvPr>
          <p:cNvSpPr txBox="1"/>
          <p:nvPr/>
        </p:nvSpPr>
        <p:spPr>
          <a:xfrm>
            <a:off x="2963918" y="0"/>
            <a:ext cx="2747868" cy="523220"/>
          </a:xfrm>
          <a:prstGeom prst="rect">
            <a:avLst/>
          </a:prstGeom>
          <a:noFill/>
        </p:spPr>
        <p:txBody>
          <a:bodyPr wrap="none" rtlCol="0">
            <a:spAutoFit/>
          </a:bodyPr>
          <a:lstStyle/>
          <a:p>
            <a:r>
              <a:rPr lang="en-US" sz="2800" dirty="0"/>
              <a:t>Explicit Methods</a:t>
            </a:r>
          </a:p>
        </p:txBody>
      </p:sp>
      <p:sp>
        <p:nvSpPr>
          <p:cNvPr id="4" name="TextBox 3">
            <a:extLst>
              <a:ext uri="{FF2B5EF4-FFF2-40B4-BE49-F238E27FC236}">
                <a16:creationId xmlns:a16="http://schemas.microsoft.com/office/drawing/2014/main" id="{7E595F73-6D96-914A-EB51-2BCD50A3A6CB}"/>
              </a:ext>
            </a:extLst>
          </p:cNvPr>
          <p:cNvSpPr txBox="1"/>
          <p:nvPr/>
        </p:nvSpPr>
        <p:spPr>
          <a:xfrm>
            <a:off x="799545" y="11043933"/>
            <a:ext cx="6961586" cy="369332"/>
          </a:xfrm>
          <a:prstGeom prst="rect">
            <a:avLst/>
          </a:prstGeom>
          <a:noFill/>
        </p:spPr>
        <p:txBody>
          <a:bodyPr wrap="none" rtlCol="0">
            <a:spAutoFit/>
          </a:bodyPr>
          <a:lstStyle/>
          <a:p>
            <a:r>
              <a:rPr lang="en-US" dirty="0"/>
              <a:t>When starting a question, 4</a:t>
            </a:r>
            <a:r>
              <a:rPr lang="en-US" baseline="30000" dirty="0"/>
              <a:t>th</a:t>
            </a:r>
            <a:r>
              <a:rPr lang="en-US" dirty="0"/>
              <a:t> order RK is usually a good place to start</a:t>
            </a:r>
          </a:p>
        </p:txBody>
      </p:sp>
    </p:spTree>
    <p:extLst>
      <p:ext uri="{BB962C8B-B14F-4D97-AF65-F5344CB8AC3E}">
        <p14:creationId xmlns:p14="http://schemas.microsoft.com/office/powerpoint/2010/main" val="583597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7EC64A-7365-0CBE-B54D-C2592B790817}"/>
              </a:ext>
            </a:extLst>
          </p:cNvPr>
          <p:cNvSpPr txBox="1"/>
          <p:nvPr/>
        </p:nvSpPr>
        <p:spPr>
          <a:xfrm>
            <a:off x="2963918" y="0"/>
            <a:ext cx="2787943" cy="523220"/>
          </a:xfrm>
          <a:prstGeom prst="rect">
            <a:avLst/>
          </a:prstGeom>
          <a:noFill/>
        </p:spPr>
        <p:txBody>
          <a:bodyPr wrap="none" rtlCol="0">
            <a:spAutoFit/>
          </a:bodyPr>
          <a:lstStyle/>
          <a:p>
            <a:r>
              <a:rPr lang="en-US" sz="2800" dirty="0"/>
              <a:t>Implicit Methods</a:t>
            </a:r>
          </a:p>
        </p:txBody>
      </p:sp>
      <p:sp>
        <p:nvSpPr>
          <p:cNvPr id="3" name="TextBox 2">
            <a:extLst>
              <a:ext uri="{FF2B5EF4-FFF2-40B4-BE49-F238E27FC236}">
                <a16:creationId xmlns:a16="http://schemas.microsoft.com/office/drawing/2014/main" id="{8A0049D5-1A64-97D2-CBB3-AFEBF23E70D4}"/>
              </a:ext>
            </a:extLst>
          </p:cNvPr>
          <p:cNvSpPr txBox="1"/>
          <p:nvPr/>
        </p:nvSpPr>
        <p:spPr>
          <a:xfrm>
            <a:off x="0" y="772510"/>
            <a:ext cx="1830566" cy="400110"/>
          </a:xfrm>
          <a:prstGeom prst="rect">
            <a:avLst/>
          </a:prstGeom>
          <a:noFill/>
        </p:spPr>
        <p:txBody>
          <a:bodyPr wrap="none" rtlCol="0">
            <a:spAutoFit/>
          </a:bodyPr>
          <a:lstStyle/>
          <a:p>
            <a:r>
              <a:rPr lang="en-US" sz="2000" dirty="0"/>
              <a:t>Implicit Euler’s</a:t>
            </a:r>
          </a:p>
        </p:txBody>
      </p:sp>
      <p:sp>
        <p:nvSpPr>
          <p:cNvPr id="4" name="TextBox 3">
            <a:extLst>
              <a:ext uri="{FF2B5EF4-FFF2-40B4-BE49-F238E27FC236}">
                <a16:creationId xmlns:a16="http://schemas.microsoft.com/office/drawing/2014/main" id="{60BB8DEB-A6A7-AF4F-4951-08F345CDB09A}"/>
              </a:ext>
            </a:extLst>
          </p:cNvPr>
          <p:cNvSpPr txBox="1"/>
          <p:nvPr/>
        </p:nvSpPr>
        <p:spPr>
          <a:xfrm>
            <a:off x="2144110" y="425669"/>
            <a:ext cx="4572919" cy="369332"/>
          </a:xfrm>
          <a:prstGeom prst="rect">
            <a:avLst/>
          </a:prstGeom>
          <a:noFill/>
        </p:spPr>
        <p:txBody>
          <a:bodyPr wrap="none" rtlCol="0">
            <a:spAutoFit/>
          </a:bodyPr>
          <a:lstStyle/>
          <a:p>
            <a:r>
              <a:rPr lang="en-US" dirty="0"/>
              <a:t>These are more stable than explicit methods</a:t>
            </a:r>
          </a:p>
        </p:txBody>
      </p:sp>
      <p:pic>
        <p:nvPicPr>
          <p:cNvPr id="6" name="Picture 5">
            <a:extLst>
              <a:ext uri="{FF2B5EF4-FFF2-40B4-BE49-F238E27FC236}">
                <a16:creationId xmlns:a16="http://schemas.microsoft.com/office/drawing/2014/main" id="{4D69498B-0F2B-5027-A974-F7FECA899F8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6738" y="1090017"/>
            <a:ext cx="5839640" cy="1467055"/>
          </a:xfrm>
          <a:prstGeom prst="rect">
            <a:avLst/>
          </a:prstGeom>
        </p:spPr>
      </p:pic>
      <p:sp>
        <p:nvSpPr>
          <p:cNvPr id="7" name="TextBox 6">
            <a:extLst>
              <a:ext uri="{FF2B5EF4-FFF2-40B4-BE49-F238E27FC236}">
                <a16:creationId xmlns:a16="http://schemas.microsoft.com/office/drawing/2014/main" id="{CEC3AFC5-1FD6-2549-EDF6-1DAAD328FB82}"/>
              </a:ext>
            </a:extLst>
          </p:cNvPr>
          <p:cNvSpPr txBox="1"/>
          <p:nvPr/>
        </p:nvSpPr>
        <p:spPr>
          <a:xfrm>
            <a:off x="504497" y="2554013"/>
            <a:ext cx="7535917" cy="646331"/>
          </a:xfrm>
          <a:prstGeom prst="rect">
            <a:avLst/>
          </a:prstGeom>
          <a:noFill/>
        </p:spPr>
        <p:txBody>
          <a:bodyPr wrap="square" rtlCol="0">
            <a:spAutoFit/>
          </a:bodyPr>
          <a:lstStyle/>
          <a:p>
            <a:r>
              <a:rPr lang="en-US" dirty="0"/>
              <a:t>You may have to solve for the y+1 term using fzero because it might be a single variable non-linear  problem </a:t>
            </a:r>
          </a:p>
        </p:txBody>
      </p:sp>
      <p:sp>
        <p:nvSpPr>
          <p:cNvPr id="8" name="TextBox 7">
            <a:extLst>
              <a:ext uri="{FF2B5EF4-FFF2-40B4-BE49-F238E27FC236}">
                <a16:creationId xmlns:a16="http://schemas.microsoft.com/office/drawing/2014/main" id="{D2BD4CB1-5A6F-90ED-90D4-1D3E36F20BFF}"/>
              </a:ext>
            </a:extLst>
          </p:cNvPr>
          <p:cNvSpPr txBox="1"/>
          <p:nvPr/>
        </p:nvSpPr>
        <p:spPr>
          <a:xfrm>
            <a:off x="0" y="3436883"/>
            <a:ext cx="2344553" cy="400110"/>
          </a:xfrm>
          <a:prstGeom prst="rect">
            <a:avLst/>
          </a:prstGeom>
          <a:noFill/>
        </p:spPr>
        <p:txBody>
          <a:bodyPr wrap="none" rtlCol="0">
            <a:spAutoFit/>
          </a:bodyPr>
          <a:lstStyle/>
          <a:p>
            <a:r>
              <a:rPr lang="en-US" sz="2000" dirty="0"/>
              <a:t>Trapezoidal Method</a:t>
            </a:r>
          </a:p>
        </p:txBody>
      </p:sp>
      <p:pic>
        <p:nvPicPr>
          <p:cNvPr id="10" name="Picture 9">
            <a:extLst>
              <a:ext uri="{FF2B5EF4-FFF2-40B4-BE49-F238E27FC236}">
                <a16:creationId xmlns:a16="http://schemas.microsoft.com/office/drawing/2014/main" id="{872ECED4-73D5-E5A0-164E-B5AAE8E0B0E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288128" y="3861860"/>
            <a:ext cx="5353797" cy="495369"/>
          </a:xfrm>
          <a:prstGeom prst="rect">
            <a:avLst/>
          </a:prstGeom>
        </p:spPr>
      </p:pic>
      <p:sp>
        <p:nvSpPr>
          <p:cNvPr id="11" name="TextBox 10">
            <a:extLst>
              <a:ext uri="{FF2B5EF4-FFF2-40B4-BE49-F238E27FC236}">
                <a16:creationId xmlns:a16="http://schemas.microsoft.com/office/drawing/2014/main" id="{603545EE-4AE2-43F4-DE76-0A1FC7C0CB2F}"/>
              </a:ext>
            </a:extLst>
          </p:cNvPr>
          <p:cNvSpPr txBox="1"/>
          <p:nvPr/>
        </p:nvSpPr>
        <p:spPr>
          <a:xfrm>
            <a:off x="1371600" y="4319752"/>
            <a:ext cx="5207836" cy="369332"/>
          </a:xfrm>
          <a:prstGeom prst="rect">
            <a:avLst/>
          </a:prstGeom>
          <a:noFill/>
        </p:spPr>
        <p:txBody>
          <a:bodyPr wrap="none" rtlCol="0">
            <a:spAutoFit/>
          </a:bodyPr>
          <a:lstStyle/>
          <a:p>
            <a:r>
              <a:rPr lang="en-US" dirty="0"/>
              <a:t>You must use fzero if f is nonlinear with respect to y</a:t>
            </a:r>
          </a:p>
        </p:txBody>
      </p:sp>
      <p:sp>
        <p:nvSpPr>
          <p:cNvPr id="12" name="TextBox 11">
            <a:extLst>
              <a:ext uri="{FF2B5EF4-FFF2-40B4-BE49-F238E27FC236}">
                <a16:creationId xmlns:a16="http://schemas.microsoft.com/office/drawing/2014/main" id="{5CA33B5E-A4FA-96AA-7BF1-A911A423FF92}"/>
              </a:ext>
            </a:extLst>
          </p:cNvPr>
          <p:cNvSpPr txBox="1"/>
          <p:nvPr/>
        </p:nvSpPr>
        <p:spPr>
          <a:xfrm>
            <a:off x="804041" y="4761186"/>
            <a:ext cx="6975051" cy="369332"/>
          </a:xfrm>
          <a:prstGeom prst="rect">
            <a:avLst/>
          </a:prstGeom>
          <a:noFill/>
        </p:spPr>
        <p:txBody>
          <a:bodyPr wrap="none" rtlCol="0">
            <a:spAutoFit/>
          </a:bodyPr>
          <a:lstStyle/>
          <a:p>
            <a:r>
              <a:rPr lang="en-US" dirty="0"/>
              <a:t>More accurate than the Euler’s method because this is higher order</a:t>
            </a:r>
          </a:p>
        </p:txBody>
      </p:sp>
      <p:sp>
        <p:nvSpPr>
          <p:cNvPr id="13" name="TextBox 12">
            <a:extLst>
              <a:ext uri="{FF2B5EF4-FFF2-40B4-BE49-F238E27FC236}">
                <a16:creationId xmlns:a16="http://schemas.microsoft.com/office/drawing/2014/main" id="{16307727-0E46-8581-B27F-30C9CE3A9A26}"/>
              </a:ext>
            </a:extLst>
          </p:cNvPr>
          <p:cNvSpPr txBox="1"/>
          <p:nvPr/>
        </p:nvSpPr>
        <p:spPr>
          <a:xfrm>
            <a:off x="331076" y="5202619"/>
            <a:ext cx="7930055" cy="646331"/>
          </a:xfrm>
          <a:prstGeom prst="rect">
            <a:avLst/>
          </a:prstGeom>
          <a:noFill/>
        </p:spPr>
        <p:txBody>
          <a:bodyPr wrap="square" rtlCol="0">
            <a:spAutoFit/>
          </a:bodyPr>
          <a:lstStyle/>
          <a:p>
            <a:pPr algn="ctr"/>
            <a:r>
              <a:rPr lang="en-US" dirty="0"/>
              <a:t>With these methods, using the previous y value as a guess for the fzero function should be sufficient</a:t>
            </a:r>
          </a:p>
        </p:txBody>
      </p:sp>
      <p:sp>
        <p:nvSpPr>
          <p:cNvPr id="14" name="TextBox 13">
            <a:extLst>
              <a:ext uri="{FF2B5EF4-FFF2-40B4-BE49-F238E27FC236}">
                <a16:creationId xmlns:a16="http://schemas.microsoft.com/office/drawing/2014/main" id="{299FC251-F876-ACC9-50A5-DB1201D4DAE5}"/>
              </a:ext>
            </a:extLst>
          </p:cNvPr>
          <p:cNvSpPr txBox="1"/>
          <p:nvPr/>
        </p:nvSpPr>
        <p:spPr>
          <a:xfrm>
            <a:off x="0" y="5990897"/>
            <a:ext cx="3385479" cy="400110"/>
          </a:xfrm>
          <a:prstGeom prst="rect">
            <a:avLst/>
          </a:prstGeom>
          <a:noFill/>
        </p:spPr>
        <p:txBody>
          <a:bodyPr wrap="none" rtlCol="0">
            <a:spAutoFit/>
          </a:bodyPr>
          <a:lstStyle/>
          <a:p>
            <a:r>
              <a:rPr lang="en-US" sz="2000" dirty="0"/>
              <a:t>Backward Difference Method</a:t>
            </a:r>
          </a:p>
        </p:txBody>
      </p:sp>
      <p:sp>
        <p:nvSpPr>
          <p:cNvPr id="15" name="TextBox 14">
            <a:extLst>
              <a:ext uri="{FF2B5EF4-FFF2-40B4-BE49-F238E27FC236}">
                <a16:creationId xmlns:a16="http://schemas.microsoft.com/office/drawing/2014/main" id="{09E6BCF1-5623-49AD-3EBE-CF32D68B8A7F}"/>
              </a:ext>
            </a:extLst>
          </p:cNvPr>
          <p:cNvSpPr txBox="1"/>
          <p:nvPr/>
        </p:nvSpPr>
        <p:spPr>
          <a:xfrm>
            <a:off x="0" y="6337738"/>
            <a:ext cx="3128613" cy="369332"/>
          </a:xfrm>
          <a:prstGeom prst="rect">
            <a:avLst/>
          </a:prstGeom>
          <a:noFill/>
        </p:spPr>
        <p:txBody>
          <a:bodyPr wrap="none" rtlCol="0">
            <a:spAutoFit/>
          </a:bodyPr>
          <a:lstStyle/>
          <a:p>
            <a:r>
              <a:rPr lang="en-US" dirty="0"/>
              <a:t>Comes from finite differences</a:t>
            </a:r>
          </a:p>
        </p:txBody>
      </p:sp>
      <p:pic>
        <p:nvPicPr>
          <p:cNvPr id="17" name="Picture 16">
            <a:extLst>
              <a:ext uri="{FF2B5EF4-FFF2-40B4-BE49-F238E27FC236}">
                <a16:creationId xmlns:a16="http://schemas.microsoft.com/office/drawing/2014/main" id="{26442096-D610-C859-0C17-6EEA015C217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11125" y="6711127"/>
            <a:ext cx="4191585" cy="819264"/>
          </a:xfrm>
          <a:prstGeom prst="rect">
            <a:avLst/>
          </a:prstGeom>
        </p:spPr>
      </p:pic>
      <p:sp>
        <p:nvSpPr>
          <p:cNvPr id="18" name="TextBox 17">
            <a:extLst>
              <a:ext uri="{FF2B5EF4-FFF2-40B4-BE49-F238E27FC236}">
                <a16:creationId xmlns:a16="http://schemas.microsoft.com/office/drawing/2014/main" id="{C7D639B2-805A-BD99-55D8-394721E1FE4E}"/>
              </a:ext>
            </a:extLst>
          </p:cNvPr>
          <p:cNvSpPr txBox="1"/>
          <p:nvPr/>
        </p:nvSpPr>
        <p:spPr>
          <a:xfrm>
            <a:off x="662151" y="7457090"/>
            <a:ext cx="6826469" cy="646331"/>
          </a:xfrm>
          <a:prstGeom prst="rect">
            <a:avLst/>
          </a:prstGeom>
          <a:noFill/>
        </p:spPr>
        <p:txBody>
          <a:bodyPr wrap="square" rtlCol="0">
            <a:spAutoFit/>
          </a:bodyPr>
          <a:lstStyle/>
          <a:p>
            <a:pPr algn="ctr"/>
            <a:r>
              <a:rPr lang="en-US" dirty="0"/>
              <a:t>You need two initial conditions, or you can find the 2</a:t>
            </a:r>
            <a:r>
              <a:rPr lang="en-US" baseline="30000" dirty="0"/>
              <a:t>nd</a:t>
            </a:r>
            <a:r>
              <a:rPr lang="en-US" dirty="0"/>
              <a:t> term using the Euler or Trapezoidal method, then use Backward Difference</a:t>
            </a:r>
          </a:p>
        </p:txBody>
      </p:sp>
      <p:sp>
        <p:nvSpPr>
          <p:cNvPr id="19" name="TextBox 18">
            <a:extLst>
              <a:ext uri="{FF2B5EF4-FFF2-40B4-BE49-F238E27FC236}">
                <a16:creationId xmlns:a16="http://schemas.microsoft.com/office/drawing/2014/main" id="{87AE524B-9E7F-6B75-6618-B1F6A15F61ED}"/>
              </a:ext>
            </a:extLst>
          </p:cNvPr>
          <p:cNvSpPr txBox="1"/>
          <p:nvPr/>
        </p:nvSpPr>
        <p:spPr>
          <a:xfrm>
            <a:off x="2601310" y="8024649"/>
            <a:ext cx="2843792" cy="523220"/>
          </a:xfrm>
          <a:prstGeom prst="rect">
            <a:avLst/>
          </a:prstGeom>
          <a:noFill/>
        </p:spPr>
        <p:txBody>
          <a:bodyPr wrap="none" rtlCol="0">
            <a:spAutoFit/>
          </a:bodyPr>
          <a:lstStyle/>
          <a:p>
            <a:r>
              <a:rPr lang="en-US" sz="2800" dirty="0"/>
              <a:t>Systems of ODEs</a:t>
            </a:r>
          </a:p>
        </p:txBody>
      </p:sp>
      <p:pic>
        <p:nvPicPr>
          <p:cNvPr id="21" name="Picture 20">
            <a:extLst>
              <a:ext uri="{FF2B5EF4-FFF2-40B4-BE49-F238E27FC236}">
                <a16:creationId xmlns:a16="http://schemas.microsoft.com/office/drawing/2014/main" id="{5CF89540-D54F-1253-6D29-20082EF91BA2}"/>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354395" y="9340752"/>
            <a:ext cx="2735645" cy="2556990"/>
          </a:xfrm>
          <a:prstGeom prst="rect">
            <a:avLst/>
          </a:prstGeom>
        </p:spPr>
      </p:pic>
      <p:sp>
        <p:nvSpPr>
          <p:cNvPr id="22" name="TextBox 21">
            <a:extLst>
              <a:ext uri="{FF2B5EF4-FFF2-40B4-BE49-F238E27FC236}">
                <a16:creationId xmlns:a16="http://schemas.microsoft.com/office/drawing/2014/main" id="{38B7FEA2-8C19-FBE2-2F9C-C0250EE2E08E}"/>
              </a:ext>
            </a:extLst>
          </p:cNvPr>
          <p:cNvSpPr txBox="1"/>
          <p:nvPr/>
        </p:nvSpPr>
        <p:spPr>
          <a:xfrm>
            <a:off x="220717" y="8655268"/>
            <a:ext cx="7756634" cy="646331"/>
          </a:xfrm>
          <a:prstGeom prst="rect">
            <a:avLst/>
          </a:prstGeom>
          <a:noFill/>
        </p:spPr>
        <p:txBody>
          <a:bodyPr wrap="square" rtlCol="0">
            <a:spAutoFit/>
          </a:bodyPr>
          <a:lstStyle/>
          <a:p>
            <a:pPr algn="ctr"/>
            <a:r>
              <a:rPr lang="en-US" dirty="0"/>
              <a:t>For these types of problems, instead of just being given differential equations of multiple functions</a:t>
            </a:r>
          </a:p>
        </p:txBody>
      </p:sp>
      <p:sp>
        <p:nvSpPr>
          <p:cNvPr id="23" name="TextBox 22">
            <a:extLst>
              <a:ext uri="{FF2B5EF4-FFF2-40B4-BE49-F238E27FC236}">
                <a16:creationId xmlns:a16="http://schemas.microsoft.com/office/drawing/2014/main" id="{385E6446-B26C-D77F-E8DB-D9FDF5B2E9D0}"/>
              </a:ext>
            </a:extLst>
          </p:cNvPr>
          <p:cNvSpPr txBox="1"/>
          <p:nvPr/>
        </p:nvSpPr>
        <p:spPr>
          <a:xfrm>
            <a:off x="3783725" y="9916509"/>
            <a:ext cx="4035972" cy="1200329"/>
          </a:xfrm>
          <a:prstGeom prst="rect">
            <a:avLst/>
          </a:prstGeom>
          <a:noFill/>
        </p:spPr>
        <p:txBody>
          <a:bodyPr wrap="square" rtlCol="0">
            <a:spAutoFit/>
          </a:bodyPr>
          <a:lstStyle/>
          <a:p>
            <a:r>
              <a:rPr lang="en-US" dirty="0"/>
              <a:t>For explicit methods, you should have no problem. For implicit methods, you might have to use the backslash or fsolve function to find the solution</a:t>
            </a:r>
          </a:p>
        </p:txBody>
      </p:sp>
    </p:spTree>
    <p:extLst>
      <p:ext uri="{BB962C8B-B14F-4D97-AF65-F5344CB8AC3E}">
        <p14:creationId xmlns:p14="http://schemas.microsoft.com/office/powerpoint/2010/main" val="3077220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EDABD6-FDD3-1EE7-BC5F-59EAEE090638}"/>
              </a:ext>
            </a:extLst>
          </p:cNvPr>
          <p:cNvSpPr txBox="1"/>
          <p:nvPr/>
        </p:nvSpPr>
        <p:spPr>
          <a:xfrm>
            <a:off x="2758965" y="0"/>
            <a:ext cx="3061928" cy="523220"/>
          </a:xfrm>
          <a:prstGeom prst="rect">
            <a:avLst/>
          </a:prstGeom>
          <a:noFill/>
        </p:spPr>
        <p:txBody>
          <a:bodyPr wrap="none" rtlCol="0">
            <a:spAutoFit/>
          </a:bodyPr>
          <a:lstStyle/>
          <a:p>
            <a:r>
              <a:rPr lang="en-US" sz="2800" dirty="0"/>
              <a:t>Higher order ODEs</a:t>
            </a:r>
          </a:p>
        </p:txBody>
      </p:sp>
      <p:sp>
        <p:nvSpPr>
          <p:cNvPr id="3" name="TextBox 2">
            <a:extLst>
              <a:ext uri="{FF2B5EF4-FFF2-40B4-BE49-F238E27FC236}">
                <a16:creationId xmlns:a16="http://schemas.microsoft.com/office/drawing/2014/main" id="{4997E19E-999F-2553-96A9-3118CC9E41C9}"/>
              </a:ext>
            </a:extLst>
          </p:cNvPr>
          <p:cNvSpPr txBox="1"/>
          <p:nvPr/>
        </p:nvSpPr>
        <p:spPr>
          <a:xfrm>
            <a:off x="0" y="693683"/>
            <a:ext cx="3020379" cy="369332"/>
          </a:xfrm>
          <a:prstGeom prst="rect">
            <a:avLst/>
          </a:prstGeom>
          <a:noFill/>
        </p:spPr>
        <p:txBody>
          <a:bodyPr wrap="none" rtlCol="0">
            <a:spAutoFit/>
          </a:bodyPr>
          <a:lstStyle/>
          <a:p>
            <a:r>
              <a:rPr lang="en-US" dirty="0"/>
              <a:t>Convert into system of ODEs</a:t>
            </a:r>
          </a:p>
        </p:txBody>
      </p:sp>
      <p:pic>
        <p:nvPicPr>
          <p:cNvPr id="5" name="Picture 4">
            <a:extLst>
              <a:ext uri="{FF2B5EF4-FFF2-40B4-BE49-F238E27FC236}">
                <a16:creationId xmlns:a16="http://schemas.microsoft.com/office/drawing/2014/main" id="{21EE70E5-D9B9-1508-4F15-78C318E5D8E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91678" y="1288267"/>
            <a:ext cx="4477375" cy="3372321"/>
          </a:xfrm>
          <a:prstGeom prst="rect">
            <a:avLst/>
          </a:prstGeom>
        </p:spPr>
      </p:pic>
      <p:sp>
        <p:nvSpPr>
          <p:cNvPr id="6" name="TextBox 5">
            <a:extLst>
              <a:ext uri="{FF2B5EF4-FFF2-40B4-BE49-F238E27FC236}">
                <a16:creationId xmlns:a16="http://schemas.microsoft.com/office/drawing/2014/main" id="{CE1974C4-0599-CC37-A953-B216C6E5E9D7}"/>
              </a:ext>
            </a:extLst>
          </p:cNvPr>
          <p:cNvSpPr txBox="1"/>
          <p:nvPr/>
        </p:nvSpPr>
        <p:spPr>
          <a:xfrm>
            <a:off x="4966138" y="1229710"/>
            <a:ext cx="3610303" cy="923330"/>
          </a:xfrm>
          <a:prstGeom prst="rect">
            <a:avLst/>
          </a:prstGeom>
          <a:noFill/>
        </p:spPr>
        <p:txBody>
          <a:bodyPr wrap="square" rtlCol="0">
            <a:spAutoFit/>
          </a:bodyPr>
          <a:lstStyle/>
          <a:p>
            <a:r>
              <a:rPr lang="en-US" dirty="0"/>
              <a:t>Converting higher order ODEs to systems is necessary when using the built-in functions</a:t>
            </a:r>
          </a:p>
        </p:txBody>
      </p:sp>
      <p:pic>
        <p:nvPicPr>
          <p:cNvPr id="9" name="Picture 8">
            <a:extLst>
              <a:ext uri="{FF2B5EF4-FFF2-40B4-BE49-F238E27FC236}">
                <a16:creationId xmlns:a16="http://schemas.microsoft.com/office/drawing/2014/main" id="{BEF7668F-D150-B740-F454-EF49C7377E6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77521" y="4996387"/>
            <a:ext cx="4866989" cy="2696493"/>
          </a:xfrm>
          <a:prstGeom prst="rect">
            <a:avLst/>
          </a:prstGeom>
        </p:spPr>
      </p:pic>
      <p:sp>
        <p:nvSpPr>
          <p:cNvPr id="10" name="TextBox 9">
            <a:extLst>
              <a:ext uri="{FF2B5EF4-FFF2-40B4-BE49-F238E27FC236}">
                <a16:creationId xmlns:a16="http://schemas.microsoft.com/office/drawing/2014/main" id="{04CA0D31-65A3-B899-6FAD-61EB11684F0D}"/>
              </a:ext>
            </a:extLst>
          </p:cNvPr>
          <p:cNvSpPr txBox="1"/>
          <p:nvPr/>
        </p:nvSpPr>
        <p:spPr>
          <a:xfrm>
            <a:off x="5376041" y="5644054"/>
            <a:ext cx="2900857" cy="1754326"/>
          </a:xfrm>
          <a:prstGeom prst="rect">
            <a:avLst/>
          </a:prstGeom>
          <a:noFill/>
        </p:spPr>
        <p:txBody>
          <a:bodyPr wrap="square" rtlCol="0">
            <a:spAutoFit/>
          </a:bodyPr>
          <a:lstStyle/>
          <a:p>
            <a:r>
              <a:rPr lang="en-US" dirty="0"/>
              <a:t>Just rearrange the function given into  terms of the higher order, then just say the derivative of the lower order ones are the next higher up derivative</a:t>
            </a:r>
          </a:p>
        </p:txBody>
      </p:sp>
      <p:pic>
        <p:nvPicPr>
          <p:cNvPr id="12" name="Picture 11">
            <a:extLst>
              <a:ext uri="{FF2B5EF4-FFF2-40B4-BE49-F238E27FC236}">
                <a16:creationId xmlns:a16="http://schemas.microsoft.com/office/drawing/2014/main" id="{E596B438-FEC8-AB18-AD38-3B576B63AD8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7986471"/>
            <a:ext cx="5579737" cy="3589468"/>
          </a:xfrm>
          <a:prstGeom prst="rect">
            <a:avLst/>
          </a:prstGeom>
        </p:spPr>
      </p:pic>
      <p:sp>
        <p:nvSpPr>
          <p:cNvPr id="4" name="TextBox 3">
            <a:extLst>
              <a:ext uri="{FF2B5EF4-FFF2-40B4-BE49-F238E27FC236}">
                <a16:creationId xmlns:a16="http://schemas.microsoft.com/office/drawing/2014/main" id="{0FADF932-92B2-6940-025D-8505DE0616C4}"/>
              </a:ext>
            </a:extLst>
          </p:cNvPr>
          <p:cNvSpPr txBox="1"/>
          <p:nvPr/>
        </p:nvSpPr>
        <p:spPr>
          <a:xfrm>
            <a:off x="5989982" y="8176591"/>
            <a:ext cx="2696817" cy="3970318"/>
          </a:xfrm>
          <a:prstGeom prst="rect">
            <a:avLst/>
          </a:prstGeom>
          <a:noFill/>
        </p:spPr>
        <p:txBody>
          <a:bodyPr wrap="square" rtlCol="0">
            <a:spAutoFit/>
          </a:bodyPr>
          <a:lstStyle/>
          <a:p>
            <a:r>
              <a:rPr lang="en-US" dirty="0"/>
              <a:t>Always start with your dependent variable that hasn’t had a derivative taken of it, and then go up to the next to last of your differential equation for your variables. When creating the matrix, the rows will be derivatives of the variables, so your final row will be your given equation solved for the highest order derivative</a:t>
            </a:r>
          </a:p>
        </p:txBody>
      </p:sp>
    </p:spTree>
    <p:extLst>
      <p:ext uri="{BB962C8B-B14F-4D97-AF65-F5344CB8AC3E}">
        <p14:creationId xmlns:p14="http://schemas.microsoft.com/office/powerpoint/2010/main" val="2649959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D757C6-7E09-1C44-F131-83E0679B048D}"/>
              </a:ext>
            </a:extLst>
          </p:cNvPr>
          <p:cNvSpPr txBox="1"/>
          <p:nvPr/>
        </p:nvSpPr>
        <p:spPr>
          <a:xfrm>
            <a:off x="0" y="0"/>
            <a:ext cx="2432654" cy="400110"/>
          </a:xfrm>
          <a:prstGeom prst="rect">
            <a:avLst/>
          </a:prstGeom>
          <a:noFill/>
        </p:spPr>
        <p:txBody>
          <a:bodyPr wrap="none" rtlCol="0">
            <a:spAutoFit/>
          </a:bodyPr>
          <a:lstStyle/>
          <a:p>
            <a:r>
              <a:rPr lang="en-US" sz="2000" dirty="0"/>
              <a:t>Step Size Regulation</a:t>
            </a:r>
            <a:endParaRPr lang="en-US" sz="2400" dirty="0"/>
          </a:p>
        </p:txBody>
      </p:sp>
      <p:sp>
        <p:nvSpPr>
          <p:cNvPr id="3" name="TextBox 2">
            <a:extLst>
              <a:ext uri="{FF2B5EF4-FFF2-40B4-BE49-F238E27FC236}">
                <a16:creationId xmlns:a16="http://schemas.microsoft.com/office/drawing/2014/main" id="{C692405D-52D5-2B80-F6B1-624D68B13073}"/>
              </a:ext>
            </a:extLst>
          </p:cNvPr>
          <p:cNvSpPr txBox="1"/>
          <p:nvPr/>
        </p:nvSpPr>
        <p:spPr>
          <a:xfrm>
            <a:off x="0" y="457200"/>
            <a:ext cx="6970819" cy="369332"/>
          </a:xfrm>
          <a:prstGeom prst="rect">
            <a:avLst/>
          </a:prstGeom>
          <a:noFill/>
        </p:spPr>
        <p:txBody>
          <a:bodyPr wrap="none" rtlCol="0">
            <a:spAutoFit/>
          </a:bodyPr>
          <a:lstStyle/>
          <a:p>
            <a:r>
              <a:rPr lang="en-US" dirty="0"/>
              <a:t>Changing the step size to match the tolerance and get better stability</a:t>
            </a:r>
          </a:p>
        </p:txBody>
      </p:sp>
      <p:sp>
        <p:nvSpPr>
          <p:cNvPr id="5" name="TextBox 4">
            <a:extLst>
              <a:ext uri="{FF2B5EF4-FFF2-40B4-BE49-F238E27FC236}">
                <a16:creationId xmlns:a16="http://schemas.microsoft.com/office/drawing/2014/main" id="{E386771A-43FD-8103-99C8-859C5AE30939}"/>
              </a:ext>
            </a:extLst>
          </p:cNvPr>
          <p:cNvSpPr txBox="1"/>
          <p:nvPr/>
        </p:nvSpPr>
        <p:spPr>
          <a:xfrm>
            <a:off x="0" y="914400"/>
            <a:ext cx="8686800" cy="646331"/>
          </a:xfrm>
          <a:prstGeom prst="rect">
            <a:avLst/>
          </a:prstGeom>
          <a:noFill/>
        </p:spPr>
        <p:txBody>
          <a:bodyPr wrap="square" rtlCol="0">
            <a:spAutoFit/>
          </a:bodyPr>
          <a:lstStyle/>
          <a:p>
            <a:r>
              <a:rPr lang="en-US" dirty="0"/>
              <a:t>A smaller steep size will result in a smaller error, and by making the step size small enough, we can match a desired tolerance </a:t>
            </a:r>
          </a:p>
        </p:txBody>
      </p:sp>
      <p:pic>
        <p:nvPicPr>
          <p:cNvPr id="7" name="Picture 6">
            <a:extLst>
              <a:ext uri="{FF2B5EF4-FFF2-40B4-BE49-F238E27FC236}">
                <a16:creationId xmlns:a16="http://schemas.microsoft.com/office/drawing/2014/main" id="{79F7512F-5929-81F6-4603-BF624C14D39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20443" y="1625575"/>
            <a:ext cx="7182852" cy="1152686"/>
          </a:xfrm>
          <a:prstGeom prst="rect">
            <a:avLst/>
          </a:prstGeom>
        </p:spPr>
      </p:pic>
      <p:cxnSp>
        <p:nvCxnSpPr>
          <p:cNvPr id="9" name="Straight Arrow Connector 8">
            <a:extLst>
              <a:ext uri="{FF2B5EF4-FFF2-40B4-BE49-F238E27FC236}">
                <a16:creationId xmlns:a16="http://schemas.microsoft.com/office/drawing/2014/main" id="{B9F0CE6B-6095-CD2D-7B69-CE419380E02B}"/>
              </a:ext>
            </a:extLst>
          </p:cNvPr>
          <p:cNvCxnSpPr>
            <a:cxnSpLocks/>
          </p:cNvCxnSpPr>
          <p:nvPr/>
        </p:nvCxnSpPr>
        <p:spPr>
          <a:xfrm flipV="1">
            <a:off x="3799490" y="2459421"/>
            <a:ext cx="0" cy="5675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24496CB-5C12-ACD6-7F67-13274913C24C}"/>
              </a:ext>
            </a:extLst>
          </p:cNvPr>
          <p:cNvSpPr txBox="1"/>
          <p:nvPr/>
        </p:nvSpPr>
        <p:spPr>
          <a:xfrm>
            <a:off x="1576553" y="2979683"/>
            <a:ext cx="6716110" cy="646331"/>
          </a:xfrm>
          <a:prstGeom prst="rect">
            <a:avLst/>
          </a:prstGeom>
          <a:noFill/>
        </p:spPr>
        <p:txBody>
          <a:bodyPr wrap="square" rtlCol="0">
            <a:spAutoFit/>
          </a:bodyPr>
          <a:lstStyle/>
          <a:p>
            <a:pPr algn="ctr"/>
            <a:r>
              <a:rPr lang="en-US" dirty="0"/>
              <a:t>By solving for the step size in the local truncation error to make it less than the tolerance is good for Euler's ,method</a:t>
            </a:r>
          </a:p>
        </p:txBody>
      </p:sp>
      <p:sp>
        <p:nvSpPr>
          <p:cNvPr id="12" name="TextBox 11">
            <a:extLst>
              <a:ext uri="{FF2B5EF4-FFF2-40B4-BE49-F238E27FC236}">
                <a16:creationId xmlns:a16="http://schemas.microsoft.com/office/drawing/2014/main" id="{1F12CAAF-37E5-C3D5-C576-859630FA4A39}"/>
              </a:ext>
            </a:extLst>
          </p:cNvPr>
          <p:cNvSpPr txBox="1"/>
          <p:nvPr/>
        </p:nvSpPr>
        <p:spPr>
          <a:xfrm>
            <a:off x="0" y="3894083"/>
            <a:ext cx="2481320" cy="369332"/>
          </a:xfrm>
          <a:prstGeom prst="rect">
            <a:avLst/>
          </a:prstGeom>
          <a:noFill/>
        </p:spPr>
        <p:txBody>
          <a:bodyPr wrap="none" rtlCol="0">
            <a:spAutoFit/>
          </a:bodyPr>
          <a:lstStyle/>
          <a:p>
            <a:r>
              <a:rPr lang="en-US" dirty="0"/>
              <a:t>Step size stability issue</a:t>
            </a:r>
          </a:p>
        </p:txBody>
      </p:sp>
      <p:pic>
        <p:nvPicPr>
          <p:cNvPr id="14" name="Picture 13">
            <a:extLst>
              <a:ext uri="{FF2B5EF4-FFF2-40B4-BE49-F238E27FC236}">
                <a16:creationId xmlns:a16="http://schemas.microsoft.com/office/drawing/2014/main" id="{53A72ACB-8579-7486-D449-B51C06A426D0}"/>
              </a:ext>
            </a:extLst>
          </p:cNvPr>
          <p:cNvPicPr>
            <a:picLocks noChangeAspect="1"/>
          </p:cNvPicPr>
          <p:nvPr/>
        </p:nvPicPr>
        <p:blipFill>
          <a:blip r:embed="rId4"/>
          <a:stretch>
            <a:fillRect/>
          </a:stretch>
        </p:blipFill>
        <p:spPr>
          <a:xfrm>
            <a:off x="3396479" y="4188715"/>
            <a:ext cx="4763165" cy="2143424"/>
          </a:xfrm>
          <a:prstGeom prst="rect">
            <a:avLst/>
          </a:prstGeom>
        </p:spPr>
      </p:pic>
      <p:sp>
        <p:nvSpPr>
          <p:cNvPr id="15" name="TextBox 14">
            <a:extLst>
              <a:ext uri="{FF2B5EF4-FFF2-40B4-BE49-F238E27FC236}">
                <a16:creationId xmlns:a16="http://schemas.microsoft.com/office/drawing/2014/main" id="{9A77D717-E9A4-765A-A367-DE01B28CDDB7}"/>
              </a:ext>
            </a:extLst>
          </p:cNvPr>
          <p:cNvSpPr txBox="1"/>
          <p:nvPr/>
        </p:nvSpPr>
        <p:spPr>
          <a:xfrm>
            <a:off x="252248" y="4445876"/>
            <a:ext cx="3121573" cy="2031325"/>
          </a:xfrm>
          <a:prstGeom prst="rect">
            <a:avLst/>
          </a:prstGeom>
          <a:noFill/>
        </p:spPr>
        <p:txBody>
          <a:bodyPr wrap="square" rtlCol="0">
            <a:spAutoFit/>
          </a:bodyPr>
          <a:lstStyle/>
          <a:p>
            <a:r>
              <a:rPr lang="en-US" dirty="0"/>
              <a:t>For explicit methods of solving ODEs, the stability of the solution is highly dependent on the lambda value of the function. Notice how the implicit method doesn’t have this issue</a:t>
            </a:r>
          </a:p>
        </p:txBody>
      </p:sp>
      <p:sp>
        <p:nvSpPr>
          <p:cNvPr id="17" name="TextBox 16">
            <a:extLst>
              <a:ext uri="{FF2B5EF4-FFF2-40B4-BE49-F238E27FC236}">
                <a16:creationId xmlns:a16="http://schemas.microsoft.com/office/drawing/2014/main" id="{5614C4E7-1B11-3C1C-64EF-CE6CD9C3C870}"/>
              </a:ext>
            </a:extLst>
          </p:cNvPr>
          <p:cNvSpPr txBox="1"/>
          <p:nvPr/>
        </p:nvSpPr>
        <p:spPr>
          <a:xfrm>
            <a:off x="0" y="7315200"/>
            <a:ext cx="1055097" cy="369332"/>
          </a:xfrm>
          <a:prstGeom prst="rect">
            <a:avLst/>
          </a:prstGeom>
          <a:noFill/>
        </p:spPr>
        <p:txBody>
          <a:bodyPr wrap="none" rtlCol="0">
            <a:spAutoFit/>
          </a:bodyPr>
          <a:lstStyle/>
          <a:p>
            <a:r>
              <a:rPr lang="en-US" dirty="0"/>
              <a:t>Stiffness</a:t>
            </a:r>
          </a:p>
        </p:txBody>
      </p:sp>
      <p:pic>
        <p:nvPicPr>
          <p:cNvPr id="19" name="Picture 18">
            <a:extLst>
              <a:ext uri="{FF2B5EF4-FFF2-40B4-BE49-F238E27FC236}">
                <a16:creationId xmlns:a16="http://schemas.microsoft.com/office/drawing/2014/main" id="{DBEDE848-7EFC-1852-5450-0CBF2ED631D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bright="20000" contrast="-40000"/>
                    </a14:imgEffect>
                  </a14:imgLayer>
                </a14:imgProps>
              </a:ext>
            </a:extLst>
          </a:blip>
          <a:stretch>
            <a:fillRect/>
          </a:stretch>
        </p:blipFill>
        <p:spPr>
          <a:xfrm>
            <a:off x="3410960" y="7107410"/>
            <a:ext cx="1991003" cy="657317"/>
          </a:xfrm>
          <a:prstGeom prst="rect">
            <a:avLst/>
          </a:prstGeom>
        </p:spPr>
      </p:pic>
      <p:pic>
        <p:nvPicPr>
          <p:cNvPr id="21" name="Picture 20">
            <a:extLst>
              <a:ext uri="{FF2B5EF4-FFF2-40B4-BE49-F238E27FC236}">
                <a16:creationId xmlns:a16="http://schemas.microsoft.com/office/drawing/2014/main" id="{49061940-5BDF-BBCA-1933-C6195A4C4AD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740837" y="7823098"/>
            <a:ext cx="6182588" cy="676369"/>
          </a:xfrm>
          <a:prstGeom prst="rect">
            <a:avLst/>
          </a:prstGeom>
        </p:spPr>
      </p:pic>
      <p:sp>
        <p:nvSpPr>
          <p:cNvPr id="22" name="TextBox 21">
            <a:extLst>
              <a:ext uri="{FF2B5EF4-FFF2-40B4-BE49-F238E27FC236}">
                <a16:creationId xmlns:a16="http://schemas.microsoft.com/office/drawing/2014/main" id="{37D673B8-A999-F0A0-33E5-403B7DDF87CC}"/>
              </a:ext>
            </a:extLst>
          </p:cNvPr>
          <p:cNvSpPr txBox="1"/>
          <p:nvPr/>
        </p:nvSpPr>
        <p:spPr>
          <a:xfrm>
            <a:off x="315310" y="8607972"/>
            <a:ext cx="7660880" cy="369332"/>
          </a:xfrm>
          <a:prstGeom prst="rect">
            <a:avLst/>
          </a:prstGeom>
          <a:noFill/>
        </p:spPr>
        <p:txBody>
          <a:bodyPr wrap="none" rtlCol="0">
            <a:spAutoFit/>
          </a:bodyPr>
          <a:lstStyle/>
          <a:p>
            <a:r>
              <a:rPr lang="en-US" dirty="0"/>
              <a:t>The higher the stiffness, the more difficult the problem is to solve accurately</a:t>
            </a:r>
          </a:p>
        </p:txBody>
      </p:sp>
      <p:pic>
        <p:nvPicPr>
          <p:cNvPr id="24" name="Picture 23">
            <a:extLst>
              <a:ext uri="{FF2B5EF4-FFF2-40B4-BE49-F238E27FC236}">
                <a16:creationId xmlns:a16="http://schemas.microsoft.com/office/drawing/2014/main" id="{627AE355-923C-84D0-9753-394D9931ED6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4348443" y="9091385"/>
            <a:ext cx="3048425" cy="914528"/>
          </a:xfrm>
          <a:prstGeom prst="rect">
            <a:avLst/>
          </a:prstGeom>
        </p:spPr>
      </p:pic>
      <p:sp>
        <p:nvSpPr>
          <p:cNvPr id="25" name="TextBox 24">
            <a:extLst>
              <a:ext uri="{FF2B5EF4-FFF2-40B4-BE49-F238E27FC236}">
                <a16:creationId xmlns:a16="http://schemas.microsoft.com/office/drawing/2014/main" id="{BF32C35A-AAA1-407D-D4F9-CDEF692029FE}"/>
              </a:ext>
            </a:extLst>
          </p:cNvPr>
          <p:cNvSpPr txBox="1"/>
          <p:nvPr/>
        </p:nvSpPr>
        <p:spPr>
          <a:xfrm>
            <a:off x="346841" y="9254357"/>
            <a:ext cx="3941380" cy="646331"/>
          </a:xfrm>
          <a:prstGeom prst="rect">
            <a:avLst/>
          </a:prstGeom>
          <a:noFill/>
        </p:spPr>
        <p:txBody>
          <a:bodyPr wrap="square" rtlCol="0">
            <a:spAutoFit/>
          </a:bodyPr>
          <a:lstStyle/>
          <a:p>
            <a:r>
              <a:rPr lang="en-US" dirty="0"/>
              <a:t>For high stiffness, we make the step size lower to compensate</a:t>
            </a:r>
          </a:p>
        </p:txBody>
      </p:sp>
      <p:pic>
        <p:nvPicPr>
          <p:cNvPr id="27" name="Picture 26">
            <a:extLst>
              <a:ext uri="{FF2B5EF4-FFF2-40B4-BE49-F238E27FC236}">
                <a16:creationId xmlns:a16="http://schemas.microsoft.com/office/drawing/2014/main" id="{FE88791F-6CD2-F32F-0F8F-5ECC52223D60}"/>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731309" y="10244349"/>
            <a:ext cx="6782747" cy="1667108"/>
          </a:xfrm>
          <a:prstGeom prst="rect">
            <a:avLst/>
          </a:prstGeom>
        </p:spPr>
      </p:pic>
      <p:sp>
        <p:nvSpPr>
          <p:cNvPr id="28" name="TextBox 27">
            <a:extLst>
              <a:ext uri="{FF2B5EF4-FFF2-40B4-BE49-F238E27FC236}">
                <a16:creationId xmlns:a16="http://schemas.microsoft.com/office/drawing/2014/main" id="{FA6C0CC7-DE2E-9061-17E3-0A4AC45A1E22}"/>
              </a:ext>
            </a:extLst>
          </p:cNvPr>
          <p:cNvSpPr txBox="1"/>
          <p:nvPr/>
        </p:nvSpPr>
        <p:spPr>
          <a:xfrm>
            <a:off x="378372" y="6589985"/>
            <a:ext cx="8071945" cy="646331"/>
          </a:xfrm>
          <a:prstGeom prst="rect">
            <a:avLst/>
          </a:prstGeom>
          <a:noFill/>
        </p:spPr>
        <p:txBody>
          <a:bodyPr wrap="square" rtlCol="0">
            <a:spAutoFit/>
          </a:bodyPr>
          <a:lstStyle/>
          <a:p>
            <a:r>
              <a:rPr lang="en-US" dirty="0"/>
              <a:t>Note: in this case, stability does not mean accuracy. 4</a:t>
            </a:r>
            <a:r>
              <a:rPr lang="en-US" baseline="30000" dirty="0"/>
              <a:t>th</a:t>
            </a:r>
            <a:r>
              <a:rPr lang="en-US" dirty="0"/>
              <a:t> order RK is generally more accurate than trapezoidal</a:t>
            </a:r>
          </a:p>
        </p:txBody>
      </p:sp>
    </p:spTree>
    <p:extLst>
      <p:ext uri="{BB962C8B-B14F-4D97-AF65-F5344CB8AC3E}">
        <p14:creationId xmlns:p14="http://schemas.microsoft.com/office/powerpoint/2010/main" val="417742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B6EED8-EC5C-3645-7B6D-5FB0BA13149A}"/>
              </a:ext>
            </a:extLst>
          </p:cNvPr>
          <p:cNvSpPr txBox="1"/>
          <p:nvPr/>
        </p:nvSpPr>
        <p:spPr>
          <a:xfrm>
            <a:off x="92764" y="196010"/>
            <a:ext cx="1775807" cy="369332"/>
          </a:xfrm>
          <a:prstGeom prst="rect">
            <a:avLst/>
          </a:prstGeom>
          <a:noFill/>
        </p:spPr>
        <p:txBody>
          <a:bodyPr wrap="none" rtlCol="0">
            <a:spAutoFit/>
          </a:bodyPr>
          <a:lstStyle/>
          <a:p>
            <a:r>
              <a:rPr lang="en-US" dirty="0"/>
              <a:t>Finding Lambda</a:t>
            </a:r>
          </a:p>
        </p:txBody>
      </p:sp>
      <p:sp>
        <p:nvSpPr>
          <p:cNvPr id="3" name="TextBox 2">
            <a:extLst>
              <a:ext uri="{FF2B5EF4-FFF2-40B4-BE49-F238E27FC236}">
                <a16:creationId xmlns:a16="http://schemas.microsoft.com/office/drawing/2014/main" id="{AE8870E4-9A24-2499-B699-6324D9ED9F14}"/>
              </a:ext>
            </a:extLst>
          </p:cNvPr>
          <p:cNvSpPr txBox="1"/>
          <p:nvPr/>
        </p:nvSpPr>
        <p:spPr>
          <a:xfrm>
            <a:off x="92765" y="2438399"/>
            <a:ext cx="2555058" cy="369332"/>
          </a:xfrm>
          <a:prstGeom prst="rect">
            <a:avLst/>
          </a:prstGeom>
          <a:noFill/>
        </p:spPr>
        <p:txBody>
          <a:bodyPr wrap="none" rtlCol="0">
            <a:spAutoFit/>
          </a:bodyPr>
          <a:lstStyle/>
          <a:p>
            <a:r>
              <a:rPr lang="en-US" dirty="0"/>
              <a:t>For system of equations</a:t>
            </a:r>
          </a:p>
        </p:txBody>
      </p:sp>
      <p:pic>
        <p:nvPicPr>
          <p:cNvPr id="5" name="Picture 4">
            <a:extLst>
              <a:ext uri="{FF2B5EF4-FFF2-40B4-BE49-F238E27FC236}">
                <a16:creationId xmlns:a16="http://schemas.microsoft.com/office/drawing/2014/main" id="{290C4FB2-5D6E-25BE-307A-518A493160C6}"/>
              </a:ext>
            </a:extLst>
          </p:cNvPr>
          <p:cNvPicPr>
            <a:picLocks noChangeAspect="1"/>
          </p:cNvPicPr>
          <p:nvPr/>
        </p:nvPicPr>
        <p:blipFill>
          <a:blip r:embed="rId2"/>
          <a:stretch>
            <a:fillRect/>
          </a:stretch>
        </p:blipFill>
        <p:spPr>
          <a:xfrm>
            <a:off x="341221" y="2807731"/>
            <a:ext cx="3286584" cy="1467055"/>
          </a:xfrm>
          <a:prstGeom prst="rect">
            <a:avLst/>
          </a:prstGeom>
        </p:spPr>
      </p:pic>
      <p:sp>
        <p:nvSpPr>
          <p:cNvPr id="6" name="TextBox 5">
            <a:extLst>
              <a:ext uri="{FF2B5EF4-FFF2-40B4-BE49-F238E27FC236}">
                <a16:creationId xmlns:a16="http://schemas.microsoft.com/office/drawing/2014/main" id="{44A3B763-9ED1-73A2-3878-7D8576E7E701}"/>
              </a:ext>
            </a:extLst>
          </p:cNvPr>
          <p:cNvSpPr txBox="1"/>
          <p:nvPr/>
        </p:nvSpPr>
        <p:spPr>
          <a:xfrm>
            <a:off x="212035" y="4507466"/>
            <a:ext cx="8097078" cy="1200329"/>
          </a:xfrm>
          <a:prstGeom prst="rect">
            <a:avLst/>
          </a:prstGeom>
          <a:noFill/>
        </p:spPr>
        <p:txBody>
          <a:bodyPr wrap="square" rtlCol="0">
            <a:spAutoFit/>
          </a:bodyPr>
          <a:lstStyle/>
          <a:p>
            <a:r>
              <a:rPr lang="en-US" dirty="0"/>
              <a:t>First find the Jacobian at x=0.5 by taking the derivative of each function with respect to each variable</a:t>
            </a:r>
          </a:p>
          <a:p>
            <a:endParaRPr lang="en-US" dirty="0"/>
          </a:p>
          <a:p>
            <a:r>
              <a:rPr lang="en-US" dirty="0"/>
              <a:t>Example:  </a:t>
            </a:r>
          </a:p>
        </p:txBody>
      </p:sp>
      <p:pic>
        <p:nvPicPr>
          <p:cNvPr id="8" name="Picture 7">
            <a:extLst>
              <a:ext uri="{FF2B5EF4-FFF2-40B4-BE49-F238E27FC236}">
                <a16:creationId xmlns:a16="http://schemas.microsoft.com/office/drawing/2014/main" id="{65A0F1EE-9B55-0C55-D95E-CAB969BAF43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721543" y="5349843"/>
            <a:ext cx="5906324" cy="2057687"/>
          </a:xfrm>
          <a:prstGeom prst="rect">
            <a:avLst/>
          </a:prstGeom>
        </p:spPr>
      </p:pic>
      <p:sp>
        <p:nvSpPr>
          <p:cNvPr id="9" name="TextBox 8">
            <a:extLst>
              <a:ext uri="{FF2B5EF4-FFF2-40B4-BE49-F238E27FC236}">
                <a16:creationId xmlns:a16="http://schemas.microsoft.com/office/drawing/2014/main" id="{8BD79651-AD5A-656B-2A74-62FD0C0E737A}"/>
              </a:ext>
            </a:extLst>
          </p:cNvPr>
          <p:cNvSpPr txBox="1"/>
          <p:nvPr/>
        </p:nvSpPr>
        <p:spPr>
          <a:xfrm>
            <a:off x="212035" y="7038198"/>
            <a:ext cx="3706079" cy="369332"/>
          </a:xfrm>
          <a:prstGeom prst="rect">
            <a:avLst/>
          </a:prstGeom>
          <a:noFill/>
        </p:spPr>
        <p:txBody>
          <a:bodyPr wrap="none" rtlCol="0">
            <a:spAutoFit/>
          </a:bodyPr>
          <a:lstStyle/>
          <a:p>
            <a:r>
              <a:rPr lang="en-US" dirty="0"/>
              <a:t>Then, find the eigenvalues (lambda)</a:t>
            </a:r>
          </a:p>
        </p:txBody>
      </p:sp>
      <p:pic>
        <p:nvPicPr>
          <p:cNvPr id="11" name="Picture 10">
            <a:extLst>
              <a:ext uri="{FF2B5EF4-FFF2-40B4-BE49-F238E27FC236}">
                <a16:creationId xmlns:a16="http://schemas.microsoft.com/office/drawing/2014/main" id="{EAB52C50-248E-35C5-68A4-CCD0E55E9C6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4212791" y="7407530"/>
            <a:ext cx="4096322" cy="971686"/>
          </a:xfrm>
          <a:prstGeom prst="rect">
            <a:avLst/>
          </a:prstGeom>
        </p:spPr>
      </p:pic>
      <p:pic>
        <p:nvPicPr>
          <p:cNvPr id="13" name="Picture 12">
            <a:extLst>
              <a:ext uri="{FF2B5EF4-FFF2-40B4-BE49-F238E27FC236}">
                <a16:creationId xmlns:a16="http://schemas.microsoft.com/office/drawing/2014/main" id="{985D67EA-2B08-5E2F-FF50-A6C8C605C928}"/>
              </a:ext>
            </a:extLst>
          </p:cNvPr>
          <p:cNvPicPr>
            <a:picLocks noChangeAspect="1"/>
          </p:cNvPicPr>
          <p:nvPr/>
        </p:nvPicPr>
        <p:blipFill>
          <a:blip r:embed="rId7"/>
          <a:stretch>
            <a:fillRect/>
          </a:stretch>
        </p:blipFill>
        <p:spPr>
          <a:xfrm>
            <a:off x="1040993" y="7626621"/>
            <a:ext cx="2048161" cy="362001"/>
          </a:xfrm>
          <a:prstGeom prst="rect">
            <a:avLst/>
          </a:prstGeom>
        </p:spPr>
      </p:pic>
      <p:sp>
        <p:nvSpPr>
          <p:cNvPr id="14" name="TextBox 13">
            <a:extLst>
              <a:ext uri="{FF2B5EF4-FFF2-40B4-BE49-F238E27FC236}">
                <a16:creationId xmlns:a16="http://schemas.microsoft.com/office/drawing/2014/main" id="{E28DF6EA-973F-2806-648B-AFEF54B0F67A}"/>
              </a:ext>
            </a:extLst>
          </p:cNvPr>
          <p:cNvSpPr txBox="1"/>
          <p:nvPr/>
        </p:nvSpPr>
        <p:spPr>
          <a:xfrm>
            <a:off x="0" y="8249907"/>
            <a:ext cx="5392630" cy="369332"/>
          </a:xfrm>
          <a:prstGeom prst="rect">
            <a:avLst/>
          </a:prstGeom>
          <a:noFill/>
        </p:spPr>
        <p:txBody>
          <a:bodyPr wrap="none" rtlCol="0">
            <a:spAutoFit/>
          </a:bodyPr>
          <a:lstStyle/>
          <a:p>
            <a:r>
              <a:rPr lang="en-US" dirty="0"/>
              <a:t>Then find the step size based on your solving method</a:t>
            </a:r>
          </a:p>
        </p:txBody>
      </p:sp>
      <p:pic>
        <p:nvPicPr>
          <p:cNvPr id="17" name="Picture 16">
            <a:extLst>
              <a:ext uri="{FF2B5EF4-FFF2-40B4-BE49-F238E27FC236}">
                <a16:creationId xmlns:a16="http://schemas.microsoft.com/office/drawing/2014/main" id="{071EE4F1-1C67-3453-A90A-C392A06BB17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193414" y="8640501"/>
            <a:ext cx="3791479" cy="1066949"/>
          </a:xfrm>
          <a:prstGeom prst="rect">
            <a:avLst/>
          </a:prstGeom>
        </p:spPr>
      </p:pic>
      <p:sp>
        <p:nvSpPr>
          <p:cNvPr id="18" name="TextBox 17">
            <a:extLst>
              <a:ext uri="{FF2B5EF4-FFF2-40B4-BE49-F238E27FC236}">
                <a16:creationId xmlns:a16="http://schemas.microsoft.com/office/drawing/2014/main" id="{7FB68FFD-8C84-0683-4DB2-E05356427E9A}"/>
              </a:ext>
            </a:extLst>
          </p:cNvPr>
          <p:cNvSpPr txBox="1"/>
          <p:nvPr/>
        </p:nvSpPr>
        <p:spPr>
          <a:xfrm>
            <a:off x="92765" y="9707450"/>
            <a:ext cx="6372835" cy="369332"/>
          </a:xfrm>
          <a:prstGeom prst="rect">
            <a:avLst/>
          </a:prstGeom>
          <a:noFill/>
        </p:spPr>
        <p:txBody>
          <a:bodyPr wrap="none" rtlCol="0">
            <a:spAutoFit/>
          </a:bodyPr>
          <a:lstStyle/>
          <a:p>
            <a:r>
              <a:rPr lang="en-US" dirty="0"/>
              <a:t>Now, we need to find the step size determined by the tolerance</a:t>
            </a:r>
          </a:p>
        </p:txBody>
      </p:sp>
      <p:pic>
        <p:nvPicPr>
          <p:cNvPr id="20" name="Picture 19">
            <a:extLst>
              <a:ext uri="{FF2B5EF4-FFF2-40B4-BE49-F238E27FC236}">
                <a16:creationId xmlns:a16="http://schemas.microsoft.com/office/drawing/2014/main" id="{84501795-F38C-D2E4-A80F-3C3A2C20D68F}"/>
              </a:ext>
            </a:extLst>
          </p:cNvPr>
          <p:cNvPicPr>
            <a:picLocks noChangeAspect="1"/>
          </p:cNvPicPr>
          <p:nvPr/>
        </p:nvPicPr>
        <p:blipFill>
          <a:blip r:embed="rId10"/>
          <a:stretch>
            <a:fillRect/>
          </a:stretch>
        </p:blipFill>
        <p:spPr>
          <a:xfrm>
            <a:off x="546266" y="10088024"/>
            <a:ext cx="1648055" cy="971686"/>
          </a:xfrm>
          <a:prstGeom prst="rect">
            <a:avLst/>
          </a:prstGeom>
        </p:spPr>
      </p:pic>
      <p:pic>
        <p:nvPicPr>
          <p:cNvPr id="22" name="Picture 21">
            <a:extLst>
              <a:ext uri="{FF2B5EF4-FFF2-40B4-BE49-F238E27FC236}">
                <a16:creationId xmlns:a16="http://schemas.microsoft.com/office/drawing/2014/main" id="{76A75A3E-95D6-6F5D-2391-23A769A822C5}"/>
              </a:ext>
            </a:extLst>
          </p:cNvPr>
          <p:cNvPicPr>
            <a:picLocks noChangeAspect="1"/>
          </p:cNvPicPr>
          <p:nvPr/>
        </p:nvPicPr>
        <p:blipFill>
          <a:blip r:embed="rId11"/>
          <a:stretch>
            <a:fillRect/>
          </a:stretch>
        </p:blipFill>
        <p:spPr>
          <a:xfrm>
            <a:off x="2696315" y="10221872"/>
            <a:ext cx="3581900" cy="552527"/>
          </a:xfrm>
          <a:prstGeom prst="rect">
            <a:avLst/>
          </a:prstGeom>
        </p:spPr>
      </p:pic>
      <p:sp>
        <p:nvSpPr>
          <p:cNvPr id="23" name="TextBox 22">
            <a:extLst>
              <a:ext uri="{FF2B5EF4-FFF2-40B4-BE49-F238E27FC236}">
                <a16:creationId xmlns:a16="http://schemas.microsoft.com/office/drawing/2014/main" id="{AE017524-4F70-95F9-A9FB-5ABF46A5F93A}"/>
              </a:ext>
            </a:extLst>
          </p:cNvPr>
          <p:cNvSpPr txBox="1"/>
          <p:nvPr/>
        </p:nvSpPr>
        <p:spPr>
          <a:xfrm>
            <a:off x="997085" y="11164993"/>
            <a:ext cx="6771143" cy="646331"/>
          </a:xfrm>
          <a:prstGeom prst="rect">
            <a:avLst/>
          </a:prstGeom>
          <a:noFill/>
        </p:spPr>
        <p:txBody>
          <a:bodyPr wrap="square" rtlCol="0">
            <a:spAutoFit/>
          </a:bodyPr>
          <a:lstStyle/>
          <a:p>
            <a:r>
              <a:rPr lang="en-US" dirty="0"/>
              <a:t>Remember that the y’’ is d2di/dx2, so take the derivatives of the differential functions and find the values at that 0.5</a:t>
            </a:r>
          </a:p>
        </p:txBody>
      </p:sp>
      <p:sp>
        <p:nvSpPr>
          <p:cNvPr id="25" name="TextBox 24">
            <a:extLst>
              <a:ext uri="{FF2B5EF4-FFF2-40B4-BE49-F238E27FC236}">
                <a16:creationId xmlns:a16="http://schemas.microsoft.com/office/drawing/2014/main" id="{D6B55F02-D344-D7FC-301F-E3D1D57DD087}"/>
              </a:ext>
            </a:extLst>
          </p:cNvPr>
          <p:cNvSpPr txBox="1"/>
          <p:nvPr/>
        </p:nvSpPr>
        <p:spPr>
          <a:xfrm>
            <a:off x="980668" y="11822668"/>
            <a:ext cx="4503733" cy="369332"/>
          </a:xfrm>
          <a:prstGeom prst="rect">
            <a:avLst/>
          </a:prstGeom>
          <a:noFill/>
        </p:spPr>
        <p:txBody>
          <a:bodyPr wrap="none" rtlCol="0">
            <a:spAutoFit/>
          </a:bodyPr>
          <a:lstStyle/>
          <a:p>
            <a:r>
              <a:rPr lang="en-US" dirty="0"/>
              <a:t>Solve for step size at your specific tolerance</a:t>
            </a:r>
          </a:p>
        </p:txBody>
      </p:sp>
      <p:sp>
        <p:nvSpPr>
          <p:cNvPr id="4" name="TextBox 3">
            <a:extLst>
              <a:ext uri="{FF2B5EF4-FFF2-40B4-BE49-F238E27FC236}">
                <a16:creationId xmlns:a16="http://schemas.microsoft.com/office/drawing/2014/main" id="{5D67CC49-C1D8-1583-8E1E-806725EE8854}"/>
              </a:ext>
            </a:extLst>
          </p:cNvPr>
          <p:cNvSpPr txBox="1"/>
          <p:nvPr/>
        </p:nvSpPr>
        <p:spPr>
          <a:xfrm>
            <a:off x="92764" y="689113"/>
            <a:ext cx="5644815" cy="369332"/>
          </a:xfrm>
          <a:prstGeom prst="rect">
            <a:avLst/>
          </a:prstGeom>
          <a:noFill/>
        </p:spPr>
        <p:txBody>
          <a:bodyPr wrap="none" rtlCol="0">
            <a:spAutoFit/>
          </a:bodyPr>
          <a:lstStyle/>
          <a:p>
            <a:r>
              <a:rPr lang="en-US" dirty="0"/>
              <a:t>For first order differential equations (always applicable)</a:t>
            </a:r>
          </a:p>
        </p:txBody>
      </p:sp>
      <p:pic>
        <p:nvPicPr>
          <p:cNvPr id="10" name="Picture 9">
            <a:extLst>
              <a:ext uri="{FF2B5EF4-FFF2-40B4-BE49-F238E27FC236}">
                <a16:creationId xmlns:a16="http://schemas.microsoft.com/office/drawing/2014/main" id="{7175BA35-FEEA-D22D-0794-7BB75907477C}"/>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849509" y="1168955"/>
            <a:ext cx="5487166" cy="1057423"/>
          </a:xfrm>
          <a:prstGeom prst="rect">
            <a:avLst/>
          </a:prstGeom>
        </p:spPr>
      </p:pic>
    </p:spTree>
    <p:extLst>
      <p:ext uri="{BB962C8B-B14F-4D97-AF65-F5344CB8AC3E}">
        <p14:creationId xmlns:p14="http://schemas.microsoft.com/office/powerpoint/2010/main" val="2186199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7EE3C2-8FCF-103C-DF30-A59C5C71D392}"/>
              </a:ext>
            </a:extLst>
          </p:cNvPr>
          <p:cNvPicPr>
            <a:picLocks noChangeAspect="1"/>
          </p:cNvPicPr>
          <p:nvPr/>
        </p:nvPicPr>
        <p:blipFill>
          <a:blip r:embed="rId2"/>
          <a:stretch>
            <a:fillRect/>
          </a:stretch>
        </p:blipFill>
        <p:spPr>
          <a:xfrm>
            <a:off x="0" y="481731"/>
            <a:ext cx="8686800" cy="4575948"/>
          </a:xfrm>
          <a:prstGeom prst="rect">
            <a:avLst/>
          </a:prstGeom>
        </p:spPr>
      </p:pic>
      <p:sp>
        <p:nvSpPr>
          <p:cNvPr id="4" name="TextBox 3">
            <a:extLst>
              <a:ext uri="{FF2B5EF4-FFF2-40B4-BE49-F238E27FC236}">
                <a16:creationId xmlns:a16="http://schemas.microsoft.com/office/drawing/2014/main" id="{A5F8B78D-8D7B-3868-599A-05D2A14CD11A}"/>
              </a:ext>
            </a:extLst>
          </p:cNvPr>
          <p:cNvSpPr txBox="1"/>
          <p:nvPr/>
        </p:nvSpPr>
        <p:spPr>
          <a:xfrm>
            <a:off x="0" y="0"/>
            <a:ext cx="2792944" cy="369332"/>
          </a:xfrm>
          <a:prstGeom prst="rect">
            <a:avLst/>
          </a:prstGeom>
          <a:noFill/>
        </p:spPr>
        <p:txBody>
          <a:bodyPr wrap="none" rtlCol="0">
            <a:spAutoFit/>
          </a:bodyPr>
          <a:lstStyle/>
          <a:p>
            <a:r>
              <a:rPr lang="en-US" dirty="0"/>
              <a:t>Built-in MATLAB functions</a:t>
            </a:r>
          </a:p>
        </p:txBody>
      </p:sp>
      <p:sp>
        <p:nvSpPr>
          <p:cNvPr id="5" name="TextBox 4">
            <a:extLst>
              <a:ext uri="{FF2B5EF4-FFF2-40B4-BE49-F238E27FC236}">
                <a16:creationId xmlns:a16="http://schemas.microsoft.com/office/drawing/2014/main" id="{18CFF676-0EAC-8EF0-E5E6-928B9C2F39B9}"/>
              </a:ext>
            </a:extLst>
          </p:cNvPr>
          <p:cNvSpPr txBox="1"/>
          <p:nvPr/>
        </p:nvSpPr>
        <p:spPr>
          <a:xfrm>
            <a:off x="0" y="5274366"/>
            <a:ext cx="8686800" cy="7294305"/>
          </a:xfrm>
          <a:prstGeom prst="rect">
            <a:avLst/>
          </a:prstGeom>
          <a:noFill/>
        </p:spPr>
        <p:txBody>
          <a:bodyPr wrap="square" rtlCol="0">
            <a:spAutoFit/>
          </a:bodyPr>
          <a:lstStyle/>
          <a:p>
            <a:r>
              <a:rPr lang="en-US" dirty="0"/>
              <a:t>Use ode45 (4</a:t>
            </a:r>
            <a:r>
              <a:rPr lang="en-US" baseline="30000" dirty="0"/>
              <a:t>th</a:t>
            </a:r>
            <a:r>
              <a:rPr lang="en-US" dirty="0"/>
              <a:t> order RK) to start if you have no idea. If the problem is stiff or ode45 is very slow, use ode15s (Gear method)</a:t>
            </a:r>
          </a:p>
          <a:p>
            <a:pPr marL="285750" indent="-285750">
              <a:buFont typeface="Arial" panose="020B0604020202020204" pitchFamily="34" charset="0"/>
              <a:buChar char="•"/>
            </a:pPr>
            <a:r>
              <a:rPr lang="en-US" dirty="0"/>
              <a:t>Both functions have the same syntax, so it is easy to switch between the two</a:t>
            </a:r>
          </a:p>
          <a:p>
            <a:pPr marL="285750" indent="-285750">
              <a:buFont typeface="Arial" panose="020B0604020202020204" pitchFamily="34" charset="0"/>
              <a:buChar char="•"/>
            </a:pPr>
            <a:r>
              <a:rPr lang="en-US" dirty="0"/>
              <a:t>The default tolerance is 10e-3, and when you finish solving with that tolerance, you should switch it to 10e-4</a:t>
            </a:r>
          </a:p>
          <a:p>
            <a:pPr marL="285750" indent="-285750">
              <a:buFont typeface="Arial" panose="020B0604020202020204" pitchFamily="34" charset="0"/>
              <a:buChar char="•"/>
            </a:pPr>
            <a:r>
              <a:rPr lang="en-US" dirty="0"/>
              <a:t>The easy part is using the function, the harder part is building up the function to use with the solver</a:t>
            </a:r>
          </a:p>
          <a:p>
            <a:endParaRPr lang="en-US" dirty="0"/>
          </a:p>
          <a:p>
            <a:r>
              <a:rPr lang="en-US" dirty="0"/>
              <a:t>Format:</a:t>
            </a:r>
          </a:p>
          <a:p>
            <a:pPr marL="285750" indent="-285750">
              <a:buFont typeface="Arial" panose="020B0604020202020204" pitchFamily="34" charset="0"/>
              <a:buChar char="•"/>
            </a:pPr>
            <a:r>
              <a:rPr lang="en-US" dirty="0"/>
              <a:t>[t, Y] = odefunc(FunctionName, t_span, [y0], options)</a:t>
            </a:r>
          </a:p>
          <a:p>
            <a:pPr marL="742950" lvl="1" indent="-285750">
              <a:buFont typeface="Arial" panose="020B0604020202020204" pitchFamily="34" charset="0"/>
              <a:buChar char="•"/>
            </a:pPr>
            <a:r>
              <a:rPr lang="en-US" dirty="0"/>
              <a:t>t and Y are the x and Y values respectively</a:t>
            </a:r>
          </a:p>
          <a:p>
            <a:pPr marL="742950" lvl="1" indent="-285750">
              <a:buFont typeface="Arial" panose="020B0604020202020204" pitchFamily="34" charset="0"/>
              <a:buChar char="•"/>
            </a:pPr>
            <a:r>
              <a:rPr lang="en-US" dirty="0"/>
              <a:t>You can also return it as one variable, where the x values are gotten from soln.x, and the y values are gotten from soln.y</a:t>
            </a:r>
          </a:p>
          <a:p>
            <a:pPr marL="742950" lvl="1" indent="-285750">
              <a:buFont typeface="Arial" panose="020B0604020202020204" pitchFamily="34" charset="0"/>
              <a:buChar char="•"/>
            </a:pPr>
            <a:r>
              <a:rPr lang="en-US" dirty="0"/>
              <a:t>t_span is the initial and final time (or initial and final x’s)</a:t>
            </a:r>
          </a:p>
          <a:p>
            <a:pPr marL="742950" lvl="1" indent="-285750">
              <a:buFont typeface="Arial" panose="020B0604020202020204" pitchFamily="34" charset="0"/>
              <a:buChar char="•"/>
            </a:pPr>
            <a:r>
              <a:rPr lang="en-US" dirty="0"/>
              <a:t>If you want the Y value at specific x values, you can use the deval function</a:t>
            </a:r>
          </a:p>
          <a:p>
            <a:pPr marL="1200150" lvl="2" indent="-285750">
              <a:buFont typeface="Arial" panose="020B0604020202020204" pitchFamily="34" charset="0"/>
              <a:buChar char="•"/>
            </a:pPr>
            <a:r>
              <a:rPr lang="en-US" dirty="0"/>
              <a:t>y_values = deval(soln, x_values, index) </a:t>
            </a:r>
          </a:p>
          <a:p>
            <a:pPr marL="1657350" lvl="3" indent="-285750">
              <a:buFont typeface="Arial" panose="020B0604020202020204" pitchFamily="34" charset="0"/>
              <a:buChar char="•"/>
            </a:pPr>
            <a:r>
              <a:rPr lang="en-US" dirty="0"/>
              <a:t>Index chooses the variable you want to estimate at. Uses the same indexes as your function for the ode you made to use. So, your dependent variable that hasn’t had a derivative taken of it should be the first one. This is useful when you have multiple dependent variables like in question 2 of the chapter 7 practice</a:t>
            </a:r>
          </a:p>
          <a:p>
            <a:pPr marL="285750" indent="-285750">
              <a:buFont typeface="Arial" panose="020B0604020202020204" pitchFamily="34" charset="0"/>
              <a:buChar char="•"/>
            </a:pPr>
            <a:r>
              <a:rPr lang="en-US" dirty="0"/>
              <a:t>Function options</a:t>
            </a:r>
          </a:p>
          <a:p>
            <a:pPr marL="742950" lvl="1" indent="-285750">
              <a:buFont typeface="Arial" panose="020B0604020202020204" pitchFamily="34" charset="0"/>
              <a:buChar char="•"/>
            </a:pPr>
            <a:r>
              <a:rPr lang="en-US" dirty="0"/>
              <a:t>Options = odeset(‘&lt;Option&gt;’, ‘&lt;Value&gt;’)</a:t>
            </a:r>
          </a:p>
          <a:p>
            <a:pPr marL="1200150" lvl="2" indent="-285750">
              <a:buFont typeface="Arial" panose="020B0604020202020204" pitchFamily="34" charset="0"/>
              <a:buChar char="•"/>
            </a:pPr>
            <a:r>
              <a:rPr lang="en-US" dirty="0"/>
              <a:t>‘RelTol’ - default value: 10e-3</a:t>
            </a:r>
          </a:p>
          <a:p>
            <a:pPr marL="1200150" lvl="2" indent="-285750">
              <a:buFont typeface="Arial" panose="020B0604020202020204" pitchFamily="34" charset="0"/>
              <a:buChar char="•"/>
            </a:pPr>
            <a:r>
              <a:rPr lang="en-US" dirty="0"/>
              <a:t>‘AbsTol’ – default value: 10e-6</a:t>
            </a:r>
          </a:p>
          <a:p>
            <a:pPr lvl="2"/>
            <a:endParaRPr lang="en-US" dirty="0"/>
          </a:p>
        </p:txBody>
      </p:sp>
      <p:pic>
        <p:nvPicPr>
          <p:cNvPr id="6" name="Picture 5">
            <a:extLst>
              <a:ext uri="{FF2B5EF4-FFF2-40B4-BE49-F238E27FC236}">
                <a16:creationId xmlns:a16="http://schemas.microsoft.com/office/drawing/2014/main" id="{27366665-A3D1-18B6-164B-84CE1AF66FF5}"/>
              </a:ext>
            </a:extLst>
          </p:cNvPr>
          <p:cNvPicPr>
            <a:picLocks noChangeAspect="1"/>
          </p:cNvPicPr>
          <p:nvPr/>
        </p:nvPicPr>
        <p:blipFill>
          <a:blip r:embed="rId3"/>
          <a:stretch>
            <a:fillRect/>
          </a:stretch>
        </p:blipFill>
        <p:spPr>
          <a:xfrm>
            <a:off x="6434427" y="11172153"/>
            <a:ext cx="1781424" cy="714475"/>
          </a:xfrm>
          <a:prstGeom prst="rect">
            <a:avLst/>
          </a:prstGeom>
        </p:spPr>
      </p:pic>
    </p:spTree>
    <p:extLst>
      <p:ext uri="{BB962C8B-B14F-4D97-AF65-F5344CB8AC3E}">
        <p14:creationId xmlns:p14="http://schemas.microsoft.com/office/powerpoint/2010/main" val="1236800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EC214C-842B-BB88-5870-2C511B57E543}"/>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8: Boundary Value ODEs</a:t>
            </a:r>
          </a:p>
        </p:txBody>
      </p:sp>
      <p:sp>
        <p:nvSpPr>
          <p:cNvPr id="3" name="TextBox 2">
            <a:extLst>
              <a:ext uri="{FF2B5EF4-FFF2-40B4-BE49-F238E27FC236}">
                <a16:creationId xmlns:a16="http://schemas.microsoft.com/office/drawing/2014/main" id="{14655DB0-0988-7069-D527-6E37E24978F9}"/>
              </a:ext>
            </a:extLst>
          </p:cNvPr>
          <p:cNvSpPr txBox="1"/>
          <p:nvPr/>
        </p:nvSpPr>
        <p:spPr>
          <a:xfrm>
            <a:off x="584616" y="944381"/>
            <a:ext cx="7429341" cy="369332"/>
          </a:xfrm>
          <a:prstGeom prst="rect">
            <a:avLst/>
          </a:prstGeom>
          <a:noFill/>
        </p:spPr>
        <p:txBody>
          <a:bodyPr wrap="none" rtlCol="0">
            <a:spAutoFit/>
          </a:bodyPr>
          <a:lstStyle/>
          <a:p>
            <a:r>
              <a:rPr lang="en-US" dirty="0"/>
              <a:t>In chemical engineering, these problems are typically second order ODEs</a:t>
            </a:r>
          </a:p>
        </p:txBody>
      </p:sp>
      <p:sp>
        <p:nvSpPr>
          <p:cNvPr id="4" name="TextBox 3">
            <a:extLst>
              <a:ext uri="{FF2B5EF4-FFF2-40B4-BE49-F238E27FC236}">
                <a16:creationId xmlns:a16="http://schemas.microsoft.com/office/drawing/2014/main" id="{EB786EB2-9AE8-B2BC-7668-13FD1529F283}"/>
              </a:ext>
            </a:extLst>
          </p:cNvPr>
          <p:cNvSpPr txBox="1"/>
          <p:nvPr/>
        </p:nvSpPr>
        <p:spPr>
          <a:xfrm>
            <a:off x="0" y="1349115"/>
            <a:ext cx="2063385" cy="400110"/>
          </a:xfrm>
          <a:prstGeom prst="rect">
            <a:avLst/>
          </a:prstGeom>
          <a:noFill/>
        </p:spPr>
        <p:txBody>
          <a:bodyPr wrap="none" rtlCol="0">
            <a:spAutoFit/>
          </a:bodyPr>
          <a:lstStyle/>
          <a:p>
            <a:r>
              <a:rPr lang="en-US" sz="2000" dirty="0"/>
              <a:t>Shooting Method</a:t>
            </a:r>
          </a:p>
        </p:txBody>
      </p:sp>
      <p:sp>
        <p:nvSpPr>
          <p:cNvPr id="5" name="TextBox 4">
            <a:extLst>
              <a:ext uri="{FF2B5EF4-FFF2-40B4-BE49-F238E27FC236}">
                <a16:creationId xmlns:a16="http://schemas.microsoft.com/office/drawing/2014/main" id="{01C0BC69-7C42-D9DA-D713-E10809901A81}"/>
              </a:ext>
            </a:extLst>
          </p:cNvPr>
          <p:cNvSpPr txBox="1"/>
          <p:nvPr/>
        </p:nvSpPr>
        <p:spPr>
          <a:xfrm>
            <a:off x="0" y="1693888"/>
            <a:ext cx="8686800" cy="4247317"/>
          </a:xfrm>
          <a:prstGeom prst="rect">
            <a:avLst/>
          </a:prstGeom>
          <a:noFill/>
        </p:spPr>
        <p:txBody>
          <a:bodyPr wrap="square" rtlCol="0">
            <a:spAutoFit/>
          </a:bodyPr>
          <a:lstStyle/>
          <a:p>
            <a:r>
              <a:rPr lang="en-US" dirty="0"/>
              <a:t>Guesses the initial condition from the boundary condition, then uses initial condition methods to solve the ode. Then, if the boundary is satisfied the answer is found, but if it isn’t, then another guess is made.</a:t>
            </a:r>
          </a:p>
          <a:p>
            <a:endParaRPr lang="en-US" dirty="0"/>
          </a:p>
          <a:p>
            <a:r>
              <a:rPr lang="en-US" dirty="0"/>
              <a:t>Usually this is an fzero function mixed with an ode function, where the ode is solved in a range of values, and the fzero function finds at which initial condition the boundary is satisfied.</a:t>
            </a:r>
          </a:p>
          <a:p>
            <a:endParaRPr lang="en-US" dirty="0"/>
          </a:p>
          <a:p>
            <a:r>
              <a:rPr lang="en-US" dirty="0"/>
              <a:t>This method is not that great when you have multiple conditions on both boundaries</a:t>
            </a:r>
          </a:p>
          <a:p>
            <a:endParaRPr lang="en-US" dirty="0"/>
          </a:p>
          <a:p>
            <a:r>
              <a:rPr lang="en-US" dirty="0"/>
              <a:t>This method is also great for nonlinear ODEs where you have more than 1 solution, because you can visualize them on a graph before using fzero</a:t>
            </a:r>
          </a:p>
          <a:p>
            <a:endParaRPr lang="en-US" dirty="0"/>
          </a:p>
          <a:p>
            <a:r>
              <a:rPr lang="en-US" dirty="0"/>
              <a:t>You can also use this to solve ODE’s backwards if you have more information at the higher t or x value</a:t>
            </a:r>
          </a:p>
        </p:txBody>
      </p:sp>
      <p:sp>
        <p:nvSpPr>
          <p:cNvPr id="6" name="TextBox 5">
            <a:extLst>
              <a:ext uri="{FF2B5EF4-FFF2-40B4-BE49-F238E27FC236}">
                <a16:creationId xmlns:a16="http://schemas.microsoft.com/office/drawing/2014/main" id="{652F2DFD-5637-51C4-FC1D-5767346144B4}"/>
              </a:ext>
            </a:extLst>
          </p:cNvPr>
          <p:cNvSpPr txBox="1"/>
          <p:nvPr/>
        </p:nvSpPr>
        <p:spPr>
          <a:xfrm>
            <a:off x="173421" y="6164318"/>
            <a:ext cx="4159344" cy="369332"/>
          </a:xfrm>
          <a:prstGeom prst="rect">
            <a:avLst/>
          </a:prstGeom>
          <a:noFill/>
        </p:spPr>
        <p:txBody>
          <a:bodyPr wrap="none" rtlCol="0">
            <a:spAutoFit/>
          </a:bodyPr>
          <a:lstStyle/>
          <a:p>
            <a:r>
              <a:rPr lang="en-US" dirty="0"/>
              <a:t>Direct Method (finite difference method)</a:t>
            </a:r>
          </a:p>
        </p:txBody>
      </p:sp>
      <p:pic>
        <p:nvPicPr>
          <p:cNvPr id="8" name="Picture 7">
            <a:extLst>
              <a:ext uri="{FF2B5EF4-FFF2-40B4-BE49-F238E27FC236}">
                <a16:creationId xmlns:a16="http://schemas.microsoft.com/office/drawing/2014/main" id="{9947FC1F-4312-A936-3DC4-6842DD260EC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94226" y="6774731"/>
            <a:ext cx="6887536" cy="2457793"/>
          </a:xfrm>
          <a:prstGeom prst="rect">
            <a:avLst/>
          </a:prstGeom>
        </p:spPr>
      </p:pic>
      <p:sp>
        <p:nvSpPr>
          <p:cNvPr id="10" name="TextBox 9">
            <a:extLst>
              <a:ext uri="{FF2B5EF4-FFF2-40B4-BE49-F238E27FC236}">
                <a16:creationId xmlns:a16="http://schemas.microsoft.com/office/drawing/2014/main" id="{E26C07F4-86B4-8A82-90F1-86442536607E}"/>
              </a:ext>
            </a:extLst>
          </p:cNvPr>
          <p:cNvSpPr txBox="1"/>
          <p:nvPr/>
        </p:nvSpPr>
        <p:spPr>
          <a:xfrm>
            <a:off x="409902" y="9317421"/>
            <a:ext cx="8008883" cy="646331"/>
          </a:xfrm>
          <a:prstGeom prst="rect">
            <a:avLst/>
          </a:prstGeom>
          <a:noFill/>
        </p:spPr>
        <p:txBody>
          <a:bodyPr wrap="square" rtlCol="0">
            <a:spAutoFit/>
          </a:bodyPr>
          <a:lstStyle/>
          <a:p>
            <a:r>
              <a:rPr lang="en-US" dirty="0"/>
              <a:t>Basically, set up a large system of equations, then solve it using the backslash operation</a:t>
            </a:r>
          </a:p>
        </p:txBody>
      </p:sp>
    </p:spTree>
    <p:extLst>
      <p:ext uri="{BB962C8B-B14F-4D97-AF65-F5344CB8AC3E}">
        <p14:creationId xmlns:p14="http://schemas.microsoft.com/office/powerpoint/2010/main" val="3157331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51C7ED-4096-D53E-F259-11C69E42544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1529" y="3619687"/>
            <a:ext cx="7335274" cy="4972519"/>
          </a:xfrm>
          <a:prstGeom prst="rect">
            <a:avLst/>
          </a:prstGeom>
        </p:spPr>
      </p:pic>
      <p:pic>
        <p:nvPicPr>
          <p:cNvPr id="12" name="Picture 11">
            <a:extLst>
              <a:ext uri="{FF2B5EF4-FFF2-40B4-BE49-F238E27FC236}">
                <a16:creationId xmlns:a16="http://schemas.microsoft.com/office/drawing/2014/main" id="{2C8473CB-41F7-0694-49F0-C5AD903616E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784513" y="220716"/>
            <a:ext cx="6315956" cy="3378418"/>
          </a:xfrm>
          <a:prstGeom prst="rect">
            <a:avLst/>
          </a:prstGeom>
        </p:spPr>
      </p:pic>
      <p:sp>
        <p:nvSpPr>
          <p:cNvPr id="13" name="TextBox 12">
            <a:extLst>
              <a:ext uri="{FF2B5EF4-FFF2-40B4-BE49-F238E27FC236}">
                <a16:creationId xmlns:a16="http://schemas.microsoft.com/office/drawing/2014/main" id="{4E7808A6-B9F6-7C5B-FAF7-B2535C885B0E}"/>
              </a:ext>
            </a:extLst>
          </p:cNvPr>
          <p:cNvSpPr txBox="1"/>
          <p:nvPr/>
        </p:nvSpPr>
        <p:spPr>
          <a:xfrm>
            <a:off x="457200" y="378373"/>
            <a:ext cx="1111458" cy="369332"/>
          </a:xfrm>
          <a:prstGeom prst="rect">
            <a:avLst/>
          </a:prstGeom>
          <a:noFill/>
        </p:spPr>
        <p:txBody>
          <a:bodyPr wrap="none" rtlCol="0">
            <a:spAutoFit/>
          </a:bodyPr>
          <a:lstStyle/>
          <a:p>
            <a:r>
              <a:rPr lang="en-US" dirty="0"/>
              <a:t>Example:</a:t>
            </a:r>
          </a:p>
        </p:txBody>
      </p:sp>
    </p:spTree>
    <p:extLst>
      <p:ext uri="{BB962C8B-B14F-4D97-AF65-F5344CB8AC3E}">
        <p14:creationId xmlns:p14="http://schemas.microsoft.com/office/powerpoint/2010/main" val="248693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AF9E43-83A5-3C48-43D5-85104F9F966A}"/>
              </a:ext>
            </a:extLst>
          </p:cNvPr>
          <p:cNvSpPr txBox="1"/>
          <p:nvPr/>
        </p:nvSpPr>
        <p:spPr>
          <a:xfrm>
            <a:off x="2270236" y="5722883"/>
            <a:ext cx="4735335" cy="369332"/>
          </a:xfrm>
          <a:prstGeom prst="rect">
            <a:avLst/>
          </a:prstGeom>
          <a:noFill/>
        </p:spPr>
        <p:txBody>
          <a:bodyPr wrap="none" rtlCol="0">
            <a:spAutoFit/>
          </a:bodyPr>
          <a:lstStyle/>
          <a:p>
            <a:r>
              <a:rPr lang="en-US" dirty="0"/>
              <a:t>This simplifies to a system of linear equations</a:t>
            </a:r>
          </a:p>
        </p:txBody>
      </p:sp>
      <p:pic>
        <p:nvPicPr>
          <p:cNvPr id="4" name="Picture 3">
            <a:extLst>
              <a:ext uri="{FF2B5EF4-FFF2-40B4-BE49-F238E27FC236}">
                <a16:creationId xmlns:a16="http://schemas.microsoft.com/office/drawing/2014/main" id="{EBB21CB1-C9DA-A1C1-1986-AA89BD5EF8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9625" y="5975054"/>
            <a:ext cx="6439799" cy="3458058"/>
          </a:xfrm>
          <a:prstGeom prst="rect">
            <a:avLst/>
          </a:prstGeom>
        </p:spPr>
      </p:pic>
      <p:sp>
        <p:nvSpPr>
          <p:cNvPr id="5" name="TextBox 4">
            <a:extLst>
              <a:ext uri="{FF2B5EF4-FFF2-40B4-BE49-F238E27FC236}">
                <a16:creationId xmlns:a16="http://schemas.microsoft.com/office/drawing/2014/main" id="{5400358E-CE71-0365-E5C9-30BD61699D1F}"/>
              </a:ext>
            </a:extLst>
          </p:cNvPr>
          <p:cNvSpPr txBox="1"/>
          <p:nvPr/>
        </p:nvSpPr>
        <p:spPr>
          <a:xfrm>
            <a:off x="2112580" y="9348952"/>
            <a:ext cx="4745210" cy="369332"/>
          </a:xfrm>
          <a:prstGeom prst="rect">
            <a:avLst/>
          </a:prstGeom>
          <a:noFill/>
        </p:spPr>
        <p:txBody>
          <a:bodyPr wrap="none" rtlCol="0">
            <a:spAutoFit/>
          </a:bodyPr>
          <a:lstStyle/>
          <a:p>
            <a:r>
              <a:rPr lang="en-US" dirty="0"/>
              <a:t>What if the initial conditions are in terms of y’?</a:t>
            </a:r>
          </a:p>
        </p:txBody>
      </p:sp>
      <p:pic>
        <p:nvPicPr>
          <p:cNvPr id="7" name="Picture 6">
            <a:extLst>
              <a:ext uri="{FF2B5EF4-FFF2-40B4-BE49-F238E27FC236}">
                <a16:creationId xmlns:a16="http://schemas.microsoft.com/office/drawing/2014/main" id="{4525F3A4-CD19-4AD4-33B6-F9BE55047B3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905264" y="9648497"/>
            <a:ext cx="6984535" cy="2281543"/>
          </a:xfrm>
          <a:prstGeom prst="rect">
            <a:avLst/>
          </a:prstGeom>
        </p:spPr>
      </p:pic>
      <p:pic>
        <p:nvPicPr>
          <p:cNvPr id="3" name="Picture 2">
            <a:extLst>
              <a:ext uri="{FF2B5EF4-FFF2-40B4-BE49-F238E27FC236}">
                <a16:creationId xmlns:a16="http://schemas.microsoft.com/office/drawing/2014/main" id="{3DDC03D8-AF7E-3CB1-2663-CD1D09C5685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543336" y="204952"/>
            <a:ext cx="6119715" cy="5171090"/>
          </a:xfrm>
          <a:prstGeom prst="rect">
            <a:avLst/>
          </a:prstGeom>
        </p:spPr>
      </p:pic>
    </p:spTree>
    <p:extLst>
      <p:ext uri="{BB962C8B-B14F-4D97-AF65-F5344CB8AC3E}">
        <p14:creationId xmlns:p14="http://schemas.microsoft.com/office/powerpoint/2010/main" val="3427734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A6B5D5-3585-3FF2-4A21-0514A444793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11975" y="5980900"/>
            <a:ext cx="6516009" cy="2857899"/>
          </a:xfrm>
          <a:prstGeom prst="rect">
            <a:avLst/>
          </a:prstGeom>
        </p:spPr>
      </p:pic>
      <p:sp>
        <p:nvSpPr>
          <p:cNvPr id="4" name="TextBox 3">
            <a:extLst>
              <a:ext uri="{FF2B5EF4-FFF2-40B4-BE49-F238E27FC236}">
                <a16:creationId xmlns:a16="http://schemas.microsoft.com/office/drawing/2014/main" id="{CA08470D-E188-2730-24AD-A2EF9BD2B9A6}"/>
              </a:ext>
            </a:extLst>
          </p:cNvPr>
          <p:cNvSpPr txBox="1"/>
          <p:nvPr/>
        </p:nvSpPr>
        <p:spPr>
          <a:xfrm>
            <a:off x="1481959" y="5554774"/>
            <a:ext cx="5770554" cy="369332"/>
          </a:xfrm>
          <a:prstGeom prst="rect">
            <a:avLst/>
          </a:prstGeom>
          <a:noFill/>
        </p:spPr>
        <p:txBody>
          <a:bodyPr wrap="none" rtlCol="0">
            <a:spAutoFit/>
          </a:bodyPr>
          <a:lstStyle/>
          <a:p>
            <a:r>
              <a:rPr lang="en-US" dirty="0"/>
              <a:t>Accuracy: (shooting method is better in this department)</a:t>
            </a:r>
          </a:p>
        </p:txBody>
      </p:sp>
      <p:sp>
        <p:nvSpPr>
          <p:cNvPr id="5" name="TextBox 4">
            <a:extLst>
              <a:ext uri="{FF2B5EF4-FFF2-40B4-BE49-F238E27FC236}">
                <a16:creationId xmlns:a16="http://schemas.microsoft.com/office/drawing/2014/main" id="{C368D378-4F3A-34BF-48CA-E00EF0C0086B}"/>
              </a:ext>
            </a:extLst>
          </p:cNvPr>
          <p:cNvSpPr txBox="1"/>
          <p:nvPr/>
        </p:nvSpPr>
        <p:spPr>
          <a:xfrm>
            <a:off x="472966" y="9117781"/>
            <a:ext cx="7362497" cy="646331"/>
          </a:xfrm>
          <a:prstGeom prst="rect">
            <a:avLst/>
          </a:prstGeom>
          <a:noFill/>
        </p:spPr>
        <p:txBody>
          <a:bodyPr wrap="square" rtlCol="0">
            <a:spAutoFit/>
          </a:bodyPr>
          <a:lstStyle/>
          <a:p>
            <a:r>
              <a:rPr lang="en-US" dirty="0"/>
              <a:t>SOR method: move everything on the equation over so it is in terms of Yi and then use gauss-seidel method</a:t>
            </a:r>
          </a:p>
        </p:txBody>
      </p:sp>
      <p:pic>
        <p:nvPicPr>
          <p:cNvPr id="7" name="Picture 6">
            <a:extLst>
              <a:ext uri="{FF2B5EF4-FFF2-40B4-BE49-F238E27FC236}">
                <a16:creationId xmlns:a16="http://schemas.microsoft.com/office/drawing/2014/main" id="{D75A7ECD-B429-F1A6-4573-5E99A5E08D5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463360" y="10046521"/>
            <a:ext cx="5287113" cy="1600423"/>
          </a:xfrm>
          <a:prstGeom prst="rect">
            <a:avLst/>
          </a:prstGeom>
        </p:spPr>
      </p:pic>
      <p:sp>
        <p:nvSpPr>
          <p:cNvPr id="8" name="TextBox 7">
            <a:extLst>
              <a:ext uri="{FF2B5EF4-FFF2-40B4-BE49-F238E27FC236}">
                <a16:creationId xmlns:a16="http://schemas.microsoft.com/office/drawing/2014/main" id="{E6034992-70CE-37E1-7050-61767C42E0AF}"/>
              </a:ext>
            </a:extLst>
          </p:cNvPr>
          <p:cNvSpPr txBox="1"/>
          <p:nvPr/>
        </p:nvSpPr>
        <p:spPr>
          <a:xfrm>
            <a:off x="788276" y="11545669"/>
            <a:ext cx="7330966" cy="646331"/>
          </a:xfrm>
          <a:prstGeom prst="rect">
            <a:avLst/>
          </a:prstGeom>
          <a:noFill/>
        </p:spPr>
        <p:txBody>
          <a:bodyPr wrap="square" rtlCol="0">
            <a:spAutoFit/>
          </a:bodyPr>
          <a:lstStyle/>
          <a:p>
            <a:r>
              <a:rPr lang="en-US" dirty="0"/>
              <a:t>For highly nonlinear problems, the solution will not converge and still has error issues like regular finite difference method</a:t>
            </a:r>
          </a:p>
        </p:txBody>
      </p:sp>
      <p:sp>
        <p:nvSpPr>
          <p:cNvPr id="2" name="TextBox 1">
            <a:extLst>
              <a:ext uri="{FF2B5EF4-FFF2-40B4-BE49-F238E27FC236}">
                <a16:creationId xmlns:a16="http://schemas.microsoft.com/office/drawing/2014/main" id="{37E8A1E4-7787-CC04-A13E-499FBEB5F108}"/>
              </a:ext>
            </a:extLst>
          </p:cNvPr>
          <p:cNvSpPr txBox="1"/>
          <p:nvPr/>
        </p:nvSpPr>
        <p:spPr>
          <a:xfrm>
            <a:off x="1608084" y="662151"/>
            <a:ext cx="5201617" cy="369332"/>
          </a:xfrm>
          <a:prstGeom prst="rect">
            <a:avLst/>
          </a:prstGeom>
          <a:noFill/>
        </p:spPr>
        <p:txBody>
          <a:bodyPr wrap="none" rtlCol="0">
            <a:spAutoFit/>
          </a:bodyPr>
          <a:lstStyle/>
          <a:p>
            <a:r>
              <a:rPr lang="en-US" dirty="0"/>
              <a:t>Use forward or backwards finite difference formula</a:t>
            </a:r>
          </a:p>
        </p:txBody>
      </p:sp>
      <p:pic>
        <p:nvPicPr>
          <p:cNvPr id="10" name="Picture 9">
            <a:extLst>
              <a:ext uri="{FF2B5EF4-FFF2-40B4-BE49-F238E27FC236}">
                <a16:creationId xmlns:a16="http://schemas.microsoft.com/office/drawing/2014/main" id="{8BC1EF0E-9FB1-F519-7EA2-9216D745878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577549" y="1759085"/>
            <a:ext cx="7468642" cy="3534268"/>
          </a:xfrm>
          <a:prstGeom prst="rect">
            <a:avLst/>
          </a:prstGeom>
        </p:spPr>
      </p:pic>
      <p:sp>
        <p:nvSpPr>
          <p:cNvPr id="11" name="TextBox 10">
            <a:extLst>
              <a:ext uri="{FF2B5EF4-FFF2-40B4-BE49-F238E27FC236}">
                <a16:creationId xmlns:a16="http://schemas.microsoft.com/office/drawing/2014/main" id="{2B675757-53AC-EFBA-694F-1BA6DB07976C}"/>
              </a:ext>
            </a:extLst>
          </p:cNvPr>
          <p:cNvSpPr txBox="1"/>
          <p:nvPr/>
        </p:nvSpPr>
        <p:spPr>
          <a:xfrm>
            <a:off x="1513490" y="1387364"/>
            <a:ext cx="5275740" cy="369332"/>
          </a:xfrm>
          <a:prstGeom prst="rect">
            <a:avLst/>
          </a:prstGeom>
          <a:noFill/>
        </p:spPr>
        <p:txBody>
          <a:bodyPr wrap="none" rtlCol="0">
            <a:spAutoFit/>
          </a:bodyPr>
          <a:lstStyle/>
          <a:p>
            <a:r>
              <a:rPr lang="en-US" dirty="0"/>
              <a:t>For nonlinear equations, you will need to use fsolve</a:t>
            </a:r>
          </a:p>
        </p:txBody>
      </p:sp>
    </p:spTree>
    <p:extLst>
      <p:ext uri="{BB962C8B-B14F-4D97-AF65-F5344CB8AC3E}">
        <p14:creationId xmlns:p14="http://schemas.microsoft.com/office/powerpoint/2010/main" val="3145439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B07480-98B9-8236-BCD7-6EB6C2007A16}"/>
              </a:ext>
            </a:extLst>
          </p:cNvPr>
          <p:cNvSpPr txBox="1"/>
          <p:nvPr/>
        </p:nvSpPr>
        <p:spPr>
          <a:xfrm>
            <a:off x="0" y="189187"/>
            <a:ext cx="2668936" cy="400110"/>
          </a:xfrm>
          <a:prstGeom prst="rect">
            <a:avLst/>
          </a:prstGeom>
          <a:noFill/>
        </p:spPr>
        <p:txBody>
          <a:bodyPr wrap="none" rtlCol="0">
            <a:spAutoFit/>
          </a:bodyPr>
          <a:lstStyle/>
          <a:p>
            <a:r>
              <a:rPr lang="en-US" sz="2000" dirty="0"/>
              <a:t>Finite Element Method</a:t>
            </a:r>
          </a:p>
        </p:txBody>
      </p:sp>
      <p:sp>
        <p:nvSpPr>
          <p:cNvPr id="3" name="TextBox 2">
            <a:extLst>
              <a:ext uri="{FF2B5EF4-FFF2-40B4-BE49-F238E27FC236}">
                <a16:creationId xmlns:a16="http://schemas.microsoft.com/office/drawing/2014/main" id="{2FC483E4-E131-F1B1-E8B8-4ECC99575D22}"/>
              </a:ext>
            </a:extLst>
          </p:cNvPr>
          <p:cNvSpPr txBox="1"/>
          <p:nvPr/>
        </p:nvSpPr>
        <p:spPr>
          <a:xfrm>
            <a:off x="0" y="59909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Popular with higher dimension problems</a:t>
            </a:r>
          </a:p>
          <a:p>
            <a:pPr marL="285750" indent="-285750">
              <a:buFont typeface="Arial" panose="020B0604020202020204" pitchFamily="34" charset="0"/>
              <a:buChar char="•"/>
            </a:pPr>
            <a:r>
              <a:rPr lang="en-US" dirty="0"/>
              <a:t>Like spline function, splits problem into different sections of polynomials and solves them with linear algebra</a:t>
            </a:r>
          </a:p>
        </p:txBody>
      </p:sp>
      <p:pic>
        <p:nvPicPr>
          <p:cNvPr id="5" name="Picture 4">
            <a:extLst>
              <a:ext uri="{FF2B5EF4-FFF2-40B4-BE49-F238E27FC236}">
                <a16:creationId xmlns:a16="http://schemas.microsoft.com/office/drawing/2014/main" id="{3641FD6D-D4F6-4595-9113-2B38BBAB4C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3309" y="1802219"/>
            <a:ext cx="6725589" cy="2029108"/>
          </a:xfrm>
          <a:prstGeom prst="rect">
            <a:avLst/>
          </a:prstGeom>
        </p:spPr>
      </p:pic>
      <p:pic>
        <p:nvPicPr>
          <p:cNvPr id="7" name="Picture 6">
            <a:extLst>
              <a:ext uri="{FF2B5EF4-FFF2-40B4-BE49-F238E27FC236}">
                <a16:creationId xmlns:a16="http://schemas.microsoft.com/office/drawing/2014/main" id="{5D622285-7188-85FA-198E-CDA7EE67210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06769" y="3959812"/>
            <a:ext cx="7421011" cy="1781424"/>
          </a:xfrm>
          <a:prstGeom prst="rect">
            <a:avLst/>
          </a:prstGeom>
        </p:spPr>
      </p:pic>
      <p:pic>
        <p:nvPicPr>
          <p:cNvPr id="9" name="Picture 8">
            <a:extLst>
              <a:ext uri="{FF2B5EF4-FFF2-40B4-BE49-F238E27FC236}">
                <a16:creationId xmlns:a16="http://schemas.microsoft.com/office/drawing/2014/main" id="{57C892D3-AC96-815A-E3F5-D5E56BFBC53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628061" y="5733999"/>
            <a:ext cx="5525271" cy="724001"/>
          </a:xfrm>
          <a:prstGeom prst="rect">
            <a:avLst/>
          </a:prstGeom>
        </p:spPr>
      </p:pic>
      <p:pic>
        <p:nvPicPr>
          <p:cNvPr id="11" name="Picture 10">
            <a:extLst>
              <a:ext uri="{FF2B5EF4-FFF2-40B4-BE49-F238E27FC236}">
                <a16:creationId xmlns:a16="http://schemas.microsoft.com/office/drawing/2014/main" id="{DB890299-DE98-32C8-C780-1BB30631A47A}"/>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385474" y="6733066"/>
            <a:ext cx="5915851" cy="1752845"/>
          </a:xfrm>
          <a:prstGeom prst="rect">
            <a:avLst/>
          </a:prstGeom>
        </p:spPr>
      </p:pic>
      <p:pic>
        <p:nvPicPr>
          <p:cNvPr id="13" name="Picture 12">
            <a:extLst>
              <a:ext uri="{FF2B5EF4-FFF2-40B4-BE49-F238E27FC236}">
                <a16:creationId xmlns:a16="http://schemas.microsoft.com/office/drawing/2014/main" id="{A9D7A2BD-5AAC-C6ED-FB41-ADE8F581D295}"/>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02783" y="8720464"/>
            <a:ext cx="6439799" cy="2381582"/>
          </a:xfrm>
          <a:prstGeom prst="rect">
            <a:avLst/>
          </a:prstGeom>
        </p:spPr>
      </p:pic>
    </p:spTree>
    <p:extLst>
      <p:ext uri="{BB962C8B-B14F-4D97-AF65-F5344CB8AC3E}">
        <p14:creationId xmlns:p14="http://schemas.microsoft.com/office/powerpoint/2010/main" val="84328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93A0A7-2CE2-3C33-BDE7-9DE26834050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98849" y="169786"/>
            <a:ext cx="7238568" cy="2534004"/>
          </a:xfrm>
          <a:prstGeom prst="rect">
            <a:avLst/>
          </a:prstGeom>
        </p:spPr>
      </p:pic>
      <p:pic>
        <p:nvPicPr>
          <p:cNvPr id="5" name="Picture 4">
            <a:extLst>
              <a:ext uri="{FF2B5EF4-FFF2-40B4-BE49-F238E27FC236}">
                <a16:creationId xmlns:a16="http://schemas.microsoft.com/office/drawing/2014/main" id="{71A28576-966E-75E2-4B85-14C7E2D374D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54790" y="2545478"/>
            <a:ext cx="6830378" cy="2276793"/>
          </a:xfrm>
          <a:prstGeom prst="rect">
            <a:avLst/>
          </a:prstGeom>
        </p:spPr>
      </p:pic>
      <p:pic>
        <p:nvPicPr>
          <p:cNvPr id="7" name="Picture 6">
            <a:extLst>
              <a:ext uri="{FF2B5EF4-FFF2-40B4-BE49-F238E27FC236}">
                <a16:creationId xmlns:a16="http://schemas.microsoft.com/office/drawing/2014/main" id="{3FD688E5-CDDE-1530-5430-1ABB9479DCE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90423" y="4702874"/>
            <a:ext cx="4505954" cy="2534004"/>
          </a:xfrm>
          <a:prstGeom prst="rect">
            <a:avLst/>
          </a:prstGeom>
        </p:spPr>
      </p:pic>
      <p:pic>
        <p:nvPicPr>
          <p:cNvPr id="9" name="Picture 8">
            <a:extLst>
              <a:ext uri="{FF2B5EF4-FFF2-40B4-BE49-F238E27FC236}">
                <a16:creationId xmlns:a16="http://schemas.microsoft.com/office/drawing/2014/main" id="{C6D71C73-A9D1-CE80-DBB1-1078E8A6AF9D}"/>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447331" y="7214490"/>
            <a:ext cx="7287642" cy="2934109"/>
          </a:xfrm>
          <a:prstGeom prst="rect">
            <a:avLst/>
          </a:prstGeom>
        </p:spPr>
      </p:pic>
      <p:pic>
        <p:nvPicPr>
          <p:cNvPr id="11" name="Picture 10">
            <a:extLst>
              <a:ext uri="{FF2B5EF4-FFF2-40B4-BE49-F238E27FC236}">
                <a16:creationId xmlns:a16="http://schemas.microsoft.com/office/drawing/2014/main" id="{954E6E25-187F-57CD-08B8-F4C96AB1B56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7515" y="9962839"/>
            <a:ext cx="6554115" cy="2229161"/>
          </a:xfrm>
          <a:prstGeom prst="rect">
            <a:avLst/>
          </a:prstGeom>
        </p:spPr>
      </p:pic>
    </p:spTree>
    <p:extLst>
      <p:ext uri="{BB962C8B-B14F-4D97-AF65-F5344CB8AC3E}">
        <p14:creationId xmlns:p14="http://schemas.microsoft.com/office/powerpoint/2010/main" val="24257477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CB687E-2605-4D24-EEDF-1A6FA790E6A2}"/>
              </a:ext>
            </a:extLst>
          </p:cNvPr>
          <p:cNvSpPr txBox="1"/>
          <p:nvPr/>
        </p:nvSpPr>
        <p:spPr>
          <a:xfrm>
            <a:off x="157655" y="236483"/>
            <a:ext cx="8269636" cy="400110"/>
          </a:xfrm>
          <a:prstGeom prst="rect">
            <a:avLst/>
          </a:prstGeom>
          <a:noFill/>
        </p:spPr>
        <p:txBody>
          <a:bodyPr wrap="none" rtlCol="0">
            <a:spAutoFit/>
          </a:bodyPr>
          <a:lstStyle/>
          <a:p>
            <a:r>
              <a:rPr lang="en-US" sz="2000" dirty="0"/>
              <a:t>Collocation Method – Used by bvp4c (Boundary problem solving function)</a:t>
            </a:r>
          </a:p>
        </p:txBody>
      </p:sp>
      <p:sp>
        <p:nvSpPr>
          <p:cNvPr id="3" name="TextBox 2">
            <a:extLst>
              <a:ext uri="{FF2B5EF4-FFF2-40B4-BE49-F238E27FC236}">
                <a16:creationId xmlns:a16="http://schemas.microsoft.com/office/drawing/2014/main" id="{8C7C8C0F-571F-EC2B-2C87-6AB9A7916000}"/>
              </a:ext>
            </a:extLst>
          </p:cNvPr>
          <p:cNvSpPr txBox="1"/>
          <p:nvPr/>
        </p:nvSpPr>
        <p:spPr>
          <a:xfrm>
            <a:off x="362607" y="788276"/>
            <a:ext cx="8056179" cy="646331"/>
          </a:xfrm>
          <a:prstGeom prst="rect">
            <a:avLst/>
          </a:prstGeom>
          <a:noFill/>
        </p:spPr>
        <p:txBody>
          <a:bodyPr wrap="square" rtlCol="0">
            <a:spAutoFit/>
          </a:bodyPr>
          <a:lstStyle/>
          <a:p>
            <a:r>
              <a:rPr lang="en-US" dirty="0"/>
              <a:t>Defines the entire range as one function, instead of finite differences, which uses 1 per segment</a:t>
            </a:r>
          </a:p>
        </p:txBody>
      </p:sp>
      <p:pic>
        <p:nvPicPr>
          <p:cNvPr id="5" name="Picture 4">
            <a:extLst>
              <a:ext uri="{FF2B5EF4-FFF2-40B4-BE49-F238E27FC236}">
                <a16:creationId xmlns:a16="http://schemas.microsoft.com/office/drawing/2014/main" id="{EC5E7578-A733-9808-6B35-19156F5315C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589222" y="1419960"/>
            <a:ext cx="5135280" cy="2742706"/>
          </a:xfrm>
          <a:prstGeom prst="rect">
            <a:avLst/>
          </a:prstGeom>
        </p:spPr>
      </p:pic>
      <p:pic>
        <p:nvPicPr>
          <p:cNvPr id="7" name="Picture 6">
            <a:extLst>
              <a:ext uri="{FF2B5EF4-FFF2-40B4-BE49-F238E27FC236}">
                <a16:creationId xmlns:a16="http://schemas.microsoft.com/office/drawing/2014/main" id="{C8135318-9F66-53B8-2CDB-0A10C91B798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662480" y="4167054"/>
            <a:ext cx="4974803" cy="3267906"/>
          </a:xfrm>
          <a:prstGeom prst="rect">
            <a:avLst/>
          </a:prstGeom>
        </p:spPr>
      </p:pic>
      <p:pic>
        <p:nvPicPr>
          <p:cNvPr id="9" name="Picture 8">
            <a:extLst>
              <a:ext uri="{FF2B5EF4-FFF2-40B4-BE49-F238E27FC236}">
                <a16:creationId xmlns:a16="http://schemas.microsoft.com/office/drawing/2014/main" id="{41F483AB-882A-2F39-560D-48262CAC5E8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644768" y="7410729"/>
            <a:ext cx="4712203" cy="4143237"/>
          </a:xfrm>
          <a:prstGeom prst="rect">
            <a:avLst/>
          </a:prstGeom>
        </p:spPr>
      </p:pic>
    </p:spTree>
    <p:extLst>
      <p:ext uri="{BB962C8B-B14F-4D97-AF65-F5344CB8AC3E}">
        <p14:creationId xmlns:p14="http://schemas.microsoft.com/office/powerpoint/2010/main" val="4064161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054EC0-AEEC-6B32-E9D5-CA4B456C97E5}"/>
              </a:ext>
            </a:extLst>
          </p:cNvPr>
          <p:cNvSpPr txBox="1"/>
          <p:nvPr/>
        </p:nvSpPr>
        <p:spPr>
          <a:xfrm>
            <a:off x="3436883" y="0"/>
            <a:ext cx="1923925" cy="400110"/>
          </a:xfrm>
          <a:prstGeom prst="rect">
            <a:avLst/>
          </a:prstGeom>
          <a:noFill/>
        </p:spPr>
        <p:txBody>
          <a:bodyPr wrap="none" rtlCol="0">
            <a:spAutoFit/>
          </a:bodyPr>
          <a:lstStyle/>
          <a:p>
            <a:r>
              <a:rPr lang="en-US" sz="2000" dirty="0"/>
              <a:t>Built in function</a:t>
            </a:r>
          </a:p>
        </p:txBody>
      </p:sp>
      <p:pic>
        <p:nvPicPr>
          <p:cNvPr id="4" name="Picture 3">
            <a:extLst>
              <a:ext uri="{FF2B5EF4-FFF2-40B4-BE49-F238E27FC236}">
                <a16:creationId xmlns:a16="http://schemas.microsoft.com/office/drawing/2014/main" id="{17D6CE82-1BE6-56C3-8124-145777E5A1E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1106" y="318122"/>
            <a:ext cx="6544588" cy="4429743"/>
          </a:xfrm>
          <a:prstGeom prst="rect">
            <a:avLst/>
          </a:prstGeom>
        </p:spPr>
      </p:pic>
      <p:pic>
        <p:nvPicPr>
          <p:cNvPr id="7" name="Picture 6">
            <a:extLst>
              <a:ext uri="{FF2B5EF4-FFF2-40B4-BE49-F238E27FC236}">
                <a16:creationId xmlns:a16="http://schemas.microsoft.com/office/drawing/2014/main" id="{B26FBA2D-E16A-C840-5501-312F238C10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919355" y="5545291"/>
            <a:ext cx="6658904" cy="3277057"/>
          </a:xfrm>
          <a:prstGeom prst="rect">
            <a:avLst/>
          </a:prstGeom>
        </p:spPr>
      </p:pic>
      <p:pic>
        <p:nvPicPr>
          <p:cNvPr id="9" name="Picture 8">
            <a:extLst>
              <a:ext uri="{FF2B5EF4-FFF2-40B4-BE49-F238E27FC236}">
                <a16:creationId xmlns:a16="http://schemas.microsoft.com/office/drawing/2014/main" id="{60DA4AB5-0A79-4AF0-981D-4C08267569D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054199" y="9043960"/>
            <a:ext cx="6420746" cy="2743583"/>
          </a:xfrm>
          <a:prstGeom prst="rect">
            <a:avLst/>
          </a:prstGeom>
        </p:spPr>
      </p:pic>
    </p:spTree>
    <p:extLst>
      <p:ext uri="{BB962C8B-B14F-4D97-AF65-F5344CB8AC3E}">
        <p14:creationId xmlns:p14="http://schemas.microsoft.com/office/powerpoint/2010/main" val="33592201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A36B36-E03E-5CC3-0419-985778F16F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55782" y="1969798"/>
            <a:ext cx="5571261" cy="1924285"/>
          </a:xfrm>
          <a:prstGeom prst="rect">
            <a:avLst/>
          </a:prstGeom>
        </p:spPr>
      </p:pic>
      <p:sp>
        <p:nvSpPr>
          <p:cNvPr id="4" name="TextBox 3">
            <a:extLst>
              <a:ext uri="{FF2B5EF4-FFF2-40B4-BE49-F238E27FC236}">
                <a16:creationId xmlns:a16="http://schemas.microsoft.com/office/drawing/2014/main" id="{EBF9D690-8D0F-2CC9-59E5-A7F19FCD978A}"/>
              </a:ext>
            </a:extLst>
          </p:cNvPr>
          <p:cNvSpPr txBox="1"/>
          <p:nvPr/>
        </p:nvSpPr>
        <p:spPr>
          <a:xfrm>
            <a:off x="2065282" y="851337"/>
            <a:ext cx="3905749" cy="369332"/>
          </a:xfrm>
          <a:prstGeom prst="rect">
            <a:avLst/>
          </a:prstGeom>
          <a:noFill/>
        </p:spPr>
        <p:txBody>
          <a:bodyPr wrap="none" rtlCol="0">
            <a:spAutoFit/>
          </a:bodyPr>
          <a:lstStyle/>
          <a:p>
            <a:r>
              <a:rPr lang="en-US" dirty="0"/>
              <a:t>Example boundary condition function</a:t>
            </a:r>
          </a:p>
        </p:txBody>
      </p:sp>
      <p:sp>
        <p:nvSpPr>
          <p:cNvPr id="5" name="TextBox 4">
            <a:extLst>
              <a:ext uri="{FF2B5EF4-FFF2-40B4-BE49-F238E27FC236}">
                <a16:creationId xmlns:a16="http://schemas.microsoft.com/office/drawing/2014/main" id="{33F2451C-02BE-63D1-1703-AA33E1EC8776}"/>
              </a:ext>
            </a:extLst>
          </p:cNvPr>
          <p:cNvSpPr txBox="1"/>
          <p:nvPr/>
        </p:nvSpPr>
        <p:spPr>
          <a:xfrm>
            <a:off x="1844565" y="204952"/>
            <a:ext cx="4375172" cy="369332"/>
          </a:xfrm>
          <a:prstGeom prst="rect">
            <a:avLst/>
          </a:prstGeom>
          <a:noFill/>
        </p:spPr>
        <p:txBody>
          <a:bodyPr wrap="none" rtlCol="0">
            <a:spAutoFit/>
          </a:bodyPr>
          <a:lstStyle/>
          <a:p>
            <a:r>
              <a:rPr lang="en-US" dirty="0"/>
              <a:t>The ODE function is the same as for ode45</a:t>
            </a:r>
          </a:p>
        </p:txBody>
      </p:sp>
      <p:cxnSp>
        <p:nvCxnSpPr>
          <p:cNvPr id="7" name="Straight Arrow Connector 6">
            <a:extLst>
              <a:ext uri="{FF2B5EF4-FFF2-40B4-BE49-F238E27FC236}">
                <a16:creationId xmlns:a16="http://schemas.microsoft.com/office/drawing/2014/main" id="{B198CAAC-61CD-D661-DE4A-939C3A02517B}"/>
              </a:ext>
            </a:extLst>
          </p:cNvPr>
          <p:cNvCxnSpPr>
            <a:cxnSpLocks/>
          </p:cNvCxnSpPr>
          <p:nvPr/>
        </p:nvCxnSpPr>
        <p:spPr>
          <a:xfrm>
            <a:off x="3499945" y="1765738"/>
            <a:ext cx="1765738" cy="2995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152CF2F9-793A-05C7-35AA-9A283DB3456C}"/>
              </a:ext>
            </a:extLst>
          </p:cNvPr>
          <p:cNvSpPr txBox="1"/>
          <p:nvPr/>
        </p:nvSpPr>
        <p:spPr>
          <a:xfrm>
            <a:off x="1639614" y="1450428"/>
            <a:ext cx="3944798" cy="369332"/>
          </a:xfrm>
          <a:prstGeom prst="rect">
            <a:avLst/>
          </a:prstGeom>
          <a:noFill/>
        </p:spPr>
        <p:txBody>
          <a:bodyPr wrap="none" rtlCol="0">
            <a:spAutoFit/>
          </a:bodyPr>
          <a:lstStyle/>
          <a:p>
            <a:r>
              <a:rPr lang="en-US" dirty="0"/>
              <a:t>Your function(s) at the initial condition</a:t>
            </a:r>
          </a:p>
        </p:txBody>
      </p:sp>
      <p:cxnSp>
        <p:nvCxnSpPr>
          <p:cNvPr id="12" name="Straight Arrow Connector 11">
            <a:extLst>
              <a:ext uri="{FF2B5EF4-FFF2-40B4-BE49-F238E27FC236}">
                <a16:creationId xmlns:a16="http://schemas.microsoft.com/office/drawing/2014/main" id="{51B87215-191B-58F3-6F3B-5D987138D14B}"/>
              </a:ext>
            </a:extLst>
          </p:cNvPr>
          <p:cNvCxnSpPr/>
          <p:nvPr/>
        </p:nvCxnSpPr>
        <p:spPr>
          <a:xfrm flipH="1">
            <a:off x="6400800" y="1765738"/>
            <a:ext cx="646386" cy="378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0C863085-D503-06BD-2B98-775EF064214F}"/>
              </a:ext>
            </a:extLst>
          </p:cNvPr>
          <p:cNvSpPr txBox="1"/>
          <p:nvPr/>
        </p:nvSpPr>
        <p:spPr>
          <a:xfrm>
            <a:off x="6180083" y="945930"/>
            <a:ext cx="2254469" cy="923330"/>
          </a:xfrm>
          <a:prstGeom prst="rect">
            <a:avLst/>
          </a:prstGeom>
          <a:noFill/>
        </p:spPr>
        <p:txBody>
          <a:bodyPr wrap="square" rtlCol="0">
            <a:spAutoFit/>
          </a:bodyPr>
          <a:lstStyle/>
          <a:p>
            <a:pPr algn="ctr"/>
            <a:r>
              <a:rPr lang="en-US" dirty="0"/>
              <a:t>Your function(s) at the boundary conditions</a:t>
            </a:r>
          </a:p>
        </p:txBody>
      </p:sp>
      <p:cxnSp>
        <p:nvCxnSpPr>
          <p:cNvPr id="15" name="Straight Arrow Connector 14">
            <a:extLst>
              <a:ext uri="{FF2B5EF4-FFF2-40B4-BE49-F238E27FC236}">
                <a16:creationId xmlns:a16="http://schemas.microsoft.com/office/drawing/2014/main" id="{0B5462CE-9DC5-F34D-50D6-29D4DE3B6328}"/>
              </a:ext>
            </a:extLst>
          </p:cNvPr>
          <p:cNvCxnSpPr>
            <a:cxnSpLocks/>
            <a:stCxn id="17" idx="0"/>
          </p:cNvCxnSpPr>
          <p:nvPr/>
        </p:nvCxnSpPr>
        <p:spPr>
          <a:xfrm flipV="1">
            <a:off x="2614658" y="2900855"/>
            <a:ext cx="1405549" cy="13243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4AEA7FF-57EB-0228-8752-7B892ACA6B55}"/>
              </a:ext>
            </a:extLst>
          </p:cNvPr>
          <p:cNvSpPr txBox="1"/>
          <p:nvPr/>
        </p:nvSpPr>
        <p:spPr>
          <a:xfrm>
            <a:off x="315310" y="4225159"/>
            <a:ext cx="4598695" cy="923330"/>
          </a:xfrm>
          <a:prstGeom prst="rect">
            <a:avLst/>
          </a:prstGeom>
          <a:noFill/>
        </p:spPr>
        <p:txBody>
          <a:bodyPr wrap="none" rtlCol="0">
            <a:spAutoFit/>
          </a:bodyPr>
          <a:lstStyle/>
          <a:p>
            <a:r>
              <a:rPr lang="en-US" dirty="0"/>
              <a:t>This indicates the index of your ODE function</a:t>
            </a:r>
          </a:p>
          <a:p>
            <a:r>
              <a:rPr lang="en-US" dirty="0"/>
              <a:t>So, for a higher order one, this could be y’</a:t>
            </a:r>
          </a:p>
          <a:p>
            <a:r>
              <a:rPr lang="en-US" dirty="0"/>
              <a:t>Or, for a system of ODE’s, this could be y2</a:t>
            </a:r>
          </a:p>
        </p:txBody>
      </p:sp>
      <p:cxnSp>
        <p:nvCxnSpPr>
          <p:cNvPr id="19" name="Straight Arrow Connector 18">
            <a:extLst>
              <a:ext uri="{FF2B5EF4-FFF2-40B4-BE49-F238E27FC236}">
                <a16:creationId xmlns:a16="http://schemas.microsoft.com/office/drawing/2014/main" id="{E66FFA39-00B2-6C66-6A1E-955A6480B153}"/>
              </a:ext>
            </a:extLst>
          </p:cNvPr>
          <p:cNvCxnSpPr>
            <a:cxnSpLocks/>
          </p:cNvCxnSpPr>
          <p:nvPr/>
        </p:nvCxnSpPr>
        <p:spPr>
          <a:xfrm flipH="1" flipV="1">
            <a:off x="4840014" y="2979683"/>
            <a:ext cx="1560786" cy="8513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112F2D73-D573-C6A3-8270-937A294A6850}"/>
              </a:ext>
            </a:extLst>
          </p:cNvPr>
          <p:cNvSpPr txBox="1"/>
          <p:nvPr/>
        </p:nvSpPr>
        <p:spPr>
          <a:xfrm>
            <a:off x="5312978" y="3942957"/>
            <a:ext cx="3042745" cy="1200329"/>
          </a:xfrm>
          <a:prstGeom prst="rect">
            <a:avLst/>
          </a:prstGeom>
          <a:noFill/>
        </p:spPr>
        <p:txBody>
          <a:bodyPr wrap="square" rtlCol="0">
            <a:spAutoFit/>
          </a:bodyPr>
          <a:lstStyle/>
          <a:p>
            <a:r>
              <a:rPr lang="en-US" dirty="0"/>
              <a:t>All the conditions need to be equal to 0, so this means your y(2) is equal to 100 at your starting point</a:t>
            </a:r>
          </a:p>
        </p:txBody>
      </p:sp>
    </p:spTree>
    <p:extLst>
      <p:ext uri="{BB962C8B-B14F-4D97-AF65-F5344CB8AC3E}">
        <p14:creationId xmlns:p14="http://schemas.microsoft.com/office/powerpoint/2010/main" val="3270497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6"/>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7"/>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3383</TotalTime>
  <Words>6331</Words>
  <Application>Microsoft Office PowerPoint</Application>
  <PresentationFormat>Custom</PresentationFormat>
  <Paragraphs>734</Paragraphs>
  <Slides>55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40</cp:revision>
  <dcterms:created xsi:type="dcterms:W3CDTF">2024-08-21T00:42:40Z</dcterms:created>
  <dcterms:modified xsi:type="dcterms:W3CDTF">2024-11-12T20:54:41Z</dcterms:modified>
</cp:coreProperties>
</file>